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1"/>
  </p:handoutMasterIdLst>
  <p:sldIdLst>
    <p:sldId id="256" r:id="rId2"/>
    <p:sldId id="261" r:id="rId3"/>
    <p:sldId id="262" r:id="rId4"/>
    <p:sldId id="257" r:id="rId5"/>
    <p:sldId id="265" r:id="rId6"/>
    <p:sldId id="258" r:id="rId7"/>
    <p:sldId id="259" r:id="rId8"/>
    <p:sldId id="260" r:id="rId9"/>
    <p:sldId id="263" r:id="rId10"/>
  </p:sldIdLst>
  <p:sldSz cx="9144000" cy="6858000" type="screen4x3"/>
  <p:notesSz cx="6708775" cy="983615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270" autoAdjust="0"/>
  </p:normalViewPr>
  <p:slideViewPr>
    <p:cSldViewPr>
      <p:cViewPr>
        <p:scale>
          <a:sx n="100" d="100"/>
          <a:sy n="100" d="100"/>
        </p:scale>
        <p:origin x="-1744" y="-7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67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0475" y="0"/>
            <a:ext cx="29067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2438"/>
            <a:ext cx="29067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0475" y="9342438"/>
            <a:ext cx="29067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F79538-C77C-44DB-B71A-EB09E89335F5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3665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7CF025-24B7-4539-A21C-35C256B52A9F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264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755D5-9819-4B36-B0E3-8735D6A1D18C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9987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8912B-67C6-4CA8-8888-060AD894D35E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5060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7E14A52-11BC-46AA-BBEE-1B14D74E2F95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3825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04AF0-8704-44F7-AFEA-C3B5A4AE0B58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663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652364-7FD6-402F-ACF1-ADEF739BDF5C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691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1AC14-71F6-4ABF-8D97-B808823397D6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064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A316D-8735-486D-92BB-F3C772D5A02E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5150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50168-49C9-408B-8810-C4163CFB74CD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4708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AC196-08D4-46E9-914B-C4424EC69557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317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6CE0C-5B5C-4867-9189-7071764CC043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791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F465D-D390-4819-937B-51A265BD2564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3565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i-FI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i-FI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4B3453-BF13-42D8-921E-6BB46DFBD03E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038475"/>
            <a:ext cx="7772400" cy="1470025"/>
          </a:xfrm>
        </p:spPr>
        <p:txBody>
          <a:bodyPr/>
          <a:lstStyle/>
          <a:p>
            <a:r>
              <a:rPr lang="fi-FI" sz="4000" b="1" dirty="0"/>
              <a:t>TOIMINTASUUNNITELMA VUODELLE </a:t>
            </a:r>
            <a:r>
              <a:rPr lang="fi-FI" sz="4000" b="1" dirty="0" smtClean="0"/>
              <a:t>2015</a:t>
            </a:r>
            <a:r>
              <a:rPr lang="fi-FI" sz="4000" b="1" dirty="0"/>
              <a:t/>
            </a:r>
            <a:br>
              <a:rPr lang="fi-FI" sz="4000" b="1" dirty="0"/>
            </a:br>
            <a:endParaRPr lang="fi-FI" sz="4000" b="1" dirty="0"/>
          </a:p>
        </p:txBody>
      </p:sp>
      <p:pic>
        <p:nvPicPr>
          <p:cNvPr id="2052" name="Picture 4" descr="Kattoliitto-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0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Kattoliitto-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78513"/>
            <a:ext cx="9144000" cy="100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268413"/>
            <a:ext cx="1511300" cy="506412"/>
          </a:xfrm>
        </p:spPr>
        <p:txBody>
          <a:bodyPr/>
          <a:lstStyle/>
          <a:p>
            <a:pPr algn="l"/>
            <a:r>
              <a:rPr lang="fi-FI" sz="2000" b="1"/>
              <a:t>YLEISTÄ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917700"/>
            <a:ext cx="7777162" cy="424815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fi-FI" sz="1600"/>
              <a:t>Kattoliitto on katto- ja vedeneristysalan työnantaja- ja elinkeinopoliittinen järjestö, jonka tehtävänä on edistää jäsenyritystensä kannattavaa ja pitkäjänteistä liiketoimintaa.</a:t>
            </a:r>
          </a:p>
          <a:p>
            <a:pPr algn="l">
              <a:lnSpc>
                <a:spcPct val="80000"/>
              </a:lnSpc>
            </a:pPr>
            <a:endParaRPr lang="fi-FI" sz="1000"/>
          </a:p>
          <a:p>
            <a:pPr algn="l">
              <a:lnSpc>
                <a:spcPct val="80000"/>
              </a:lnSpc>
            </a:pPr>
            <a:r>
              <a:rPr lang="fi-FI" sz="1600"/>
              <a:t>Kattoliitto edistää hyvää kattorakentamista ottaen huomioon ympäristön ja yhteiskunnan tarpeet.</a:t>
            </a:r>
          </a:p>
          <a:p>
            <a:pPr algn="l">
              <a:lnSpc>
                <a:spcPct val="80000"/>
              </a:lnSpc>
            </a:pPr>
            <a:endParaRPr lang="fi-FI" sz="1000"/>
          </a:p>
          <a:p>
            <a:pPr algn="l">
              <a:lnSpc>
                <a:spcPct val="80000"/>
              </a:lnSpc>
            </a:pPr>
            <a:r>
              <a:rPr lang="fi-FI" sz="1600"/>
              <a:t>Yhdistys on valtakunnallinen työmarkkinajärjestö, joka solmii alan työehtosopimukset sekä antaa tulkinta-apua niiden soveltamiskysymyksissä. Yhdistys antaa myös yleistä neuvontaa työsuhteisiin liittyvissä kysymyksissä. </a:t>
            </a:r>
          </a:p>
          <a:p>
            <a:pPr algn="l">
              <a:lnSpc>
                <a:spcPct val="80000"/>
              </a:lnSpc>
            </a:pPr>
            <a:r>
              <a:rPr lang="fi-FI" sz="1600"/>
              <a:t>Yhdistys toimii alan urakoitsijoiden ja materiaali-, tarvike- sekä työvälinetoimittajien sisäisenä keskustelufoorumina, jolla on käytettävissään alan monipuolinen tekninen asiantuntemus. Työryhmätyöskentely on tärkeä osa tätä toimintaa.</a:t>
            </a:r>
          </a:p>
          <a:p>
            <a:pPr algn="l">
              <a:lnSpc>
                <a:spcPct val="80000"/>
              </a:lnSpc>
            </a:pPr>
            <a:endParaRPr lang="fi-FI" sz="1000"/>
          </a:p>
          <a:p>
            <a:pPr algn="l">
              <a:lnSpc>
                <a:spcPct val="80000"/>
              </a:lnSpc>
            </a:pPr>
            <a:r>
              <a:rPr lang="fi-FI" sz="1600"/>
              <a:t>Kattoliiton, jäsenyritysten ja alan tunnettavuutta pyritään parantamaan säännöllisellä ja jatkuvalla yhteydenpidolla tiedotusvälineisiin ja sidosryhmiin, tarvittavalla uutistuotannolla ja kannanotoilla ajankohtaisiin asioihin. </a:t>
            </a:r>
          </a:p>
          <a:p>
            <a:pPr algn="l">
              <a:lnSpc>
                <a:spcPct val="80000"/>
              </a:lnSpc>
            </a:pPr>
            <a:endParaRPr lang="fi-FI" sz="1600"/>
          </a:p>
          <a:p>
            <a:pPr algn="l">
              <a:lnSpc>
                <a:spcPct val="80000"/>
              </a:lnSpc>
            </a:pPr>
            <a:r>
              <a:rPr lang="fi-FI" sz="1600"/>
              <a:t>Vedeneristäjät ovat mukana talonrakennusalan ammattitutkinnossa. Ammattitutkinnon kehittämiseen panostetaan myös jatkossa. TES-, sopimus- yms. koulutusta järjestetään tarvittaessa.</a:t>
            </a:r>
          </a:p>
        </p:txBody>
      </p:sp>
      <p:pic>
        <p:nvPicPr>
          <p:cNvPr id="8196" name="Picture 4" descr="Kattoliitto-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7788"/>
            <a:ext cx="9144000" cy="100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484313"/>
            <a:ext cx="1654175" cy="504825"/>
          </a:xfrm>
        </p:spPr>
        <p:txBody>
          <a:bodyPr/>
          <a:lstStyle/>
          <a:p>
            <a:pPr algn="l"/>
            <a:r>
              <a:rPr lang="fi-FI" sz="2000" b="1"/>
              <a:t>HALLINTO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420938"/>
            <a:ext cx="6400800" cy="17526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fi-FI" sz="1600"/>
              <a:t>Yhdistyksen sääntöjen mukaan yhdistyksen kevätkokous pidetään viimeistään toukokuussa ja syyskokous viimeistään marraskuussa. Tarvittaessa pidetään ylimääräisiä kokouksia.</a:t>
            </a:r>
          </a:p>
          <a:p>
            <a:pPr algn="l">
              <a:lnSpc>
                <a:spcPct val="80000"/>
              </a:lnSpc>
            </a:pPr>
            <a:endParaRPr lang="fi-FI" sz="1600"/>
          </a:p>
          <a:p>
            <a:pPr algn="l">
              <a:lnSpc>
                <a:spcPct val="80000"/>
              </a:lnSpc>
            </a:pPr>
            <a:r>
              <a:rPr lang="fi-FI" sz="1600"/>
              <a:t>Hallitus ja hallituksen työvaliokunta kokoontuvat tarpeen mukaan.</a:t>
            </a:r>
          </a:p>
        </p:txBody>
      </p:sp>
      <p:pic>
        <p:nvPicPr>
          <p:cNvPr id="9220" name="Picture 4" descr="Kattoliitto-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7788"/>
            <a:ext cx="9144000" cy="100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1125538"/>
            <a:ext cx="5545138" cy="719137"/>
          </a:xfrm>
        </p:spPr>
        <p:txBody>
          <a:bodyPr/>
          <a:lstStyle/>
          <a:p>
            <a:pPr algn="l"/>
            <a:r>
              <a:rPr lang="fi-FI" sz="1800" b="1" dirty="0"/>
              <a:t>Työryhmiä voidaan perustaa tarpeen mukaan. </a:t>
            </a:r>
            <a:br>
              <a:rPr lang="fi-FI" sz="1800" b="1" dirty="0"/>
            </a:br>
            <a:r>
              <a:rPr lang="fi-FI" sz="1800" b="1" dirty="0"/>
              <a:t>Vuonna </a:t>
            </a:r>
            <a:r>
              <a:rPr lang="fi-FI" sz="1800" b="1" dirty="0" smtClean="0"/>
              <a:t>2015 </a:t>
            </a:r>
            <a:r>
              <a:rPr lang="fi-FI" sz="1800" b="1" dirty="0"/>
              <a:t>toimivat seuraavat työryhmät:</a:t>
            </a:r>
          </a:p>
        </p:txBody>
      </p:sp>
      <p:pic>
        <p:nvPicPr>
          <p:cNvPr id="4100" name="Picture 4" descr="Kattoliitto-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7788"/>
            <a:ext cx="9144000" cy="100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22250" y="1989138"/>
            <a:ext cx="2046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 b="1" u="sng"/>
              <a:t>Tekninen työryhmä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593975" y="1989138"/>
            <a:ext cx="59388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1600"/>
              <a:t>Osallistuu ja vaikuttaa liiton toiminnan, alan </a:t>
            </a:r>
          </a:p>
          <a:p>
            <a:r>
              <a:rPr lang="fi-FI" sz="1600"/>
              <a:t>sekä tuotteiden ja työmenetelmien kehittämiseen.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50825" y="3357563"/>
            <a:ext cx="15732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 b="1" u="sng"/>
              <a:t>Tes-työryhmä 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555875" y="3284538"/>
            <a:ext cx="6011863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1600"/>
              <a:t>Vastaa vedeneristysalan työehtosopimuksen ja urakkahinnoittelun kehittämisestä  sekä työehtosopimusneuvotteluista Rakennusliiton kanssa. </a:t>
            </a:r>
          </a:p>
          <a:p>
            <a:r>
              <a:rPr lang="fi-FI" sz="1600"/>
              <a:t>Seuraa alan palkkakehitystä. Vastaa alan työntekijöiden koulutusasioiden kehittämisestä ja työvoiman saatavuuden turvaamisesta.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592138" y="55372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i-FI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244475" y="46529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i-FI" u="sng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1125538"/>
            <a:ext cx="5545138" cy="719137"/>
          </a:xfrm>
        </p:spPr>
        <p:txBody>
          <a:bodyPr/>
          <a:lstStyle/>
          <a:p>
            <a:pPr algn="l"/>
            <a:r>
              <a:rPr lang="fi-FI" sz="1800" b="1" dirty="0"/>
              <a:t>Työryhmiä voidaan perustaa tarpeen mukaan. </a:t>
            </a:r>
            <a:br>
              <a:rPr lang="fi-FI" sz="1800" b="1" dirty="0"/>
            </a:br>
            <a:r>
              <a:rPr lang="fi-FI" sz="1800" b="1" dirty="0"/>
              <a:t>Vuonna </a:t>
            </a:r>
            <a:r>
              <a:rPr lang="fi-FI" sz="1800" b="1" dirty="0" smtClean="0"/>
              <a:t>2015 </a:t>
            </a:r>
            <a:r>
              <a:rPr lang="fi-FI" sz="1800" b="1" dirty="0"/>
              <a:t>toimivat seuraavat työryhmät:</a:t>
            </a:r>
          </a:p>
        </p:txBody>
      </p:sp>
      <p:pic>
        <p:nvPicPr>
          <p:cNvPr id="19459" name="Picture 3" descr="Kattoliitto-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7788"/>
            <a:ext cx="9144000" cy="100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592138" y="55372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i-FI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250825" y="2060575"/>
            <a:ext cx="2166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 b="1" u="sng"/>
              <a:t>Teollisuustyöryhmä</a:t>
            </a:r>
            <a:r>
              <a:rPr lang="fi-FI" u="sng"/>
              <a:t> 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2555875" y="2033588"/>
            <a:ext cx="63373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1600"/>
              <a:t>Kehittää, tukee ja vahvistaa Kattoliiton imagoa. Edistää yhteistoimintaa teollisuusjäsenten kesken sekä teollisuusjäsenten ja </a:t>
            </a:r>
          </a:p>
          <a:p>
            <a:r>
              <a:rPr lang="fi-FI" sz="1600"/>
              <a:t>urakoitsijajäsenten välillä. Osallistuu ja vaikuttaa liiton toiminnan, alan sekä tuotteiden ja työmenetelmien kehittämiseen.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250825" y="3429000"/>
            <a:ext cx="2376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1600" b="1" u="sng"/>
              <a:t>Työturvallisuusryhmä</a:t>
            </a:r>
            <a:r>
              <a:rPr lang="fi-FI" u="sng"/>
              <a:t> 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2555875" y="3429000"/>
            <a:ext cx="61928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1600" dirty="0"/>
              <a:t>Selvittää alan työturvallisuustilannetta ja pyrkii vaikuttamaan siihen. Osallistuu alan turvallisuuskoulutuksen kehittämiseen. Seuraa työturvallisuusohjeen soveltamista käytännössä</a:t>
            </a:r>
            <a:r>
              <a:rPr lang="fi-FI" sz="1600" dirty="0" smtClean="0"/>
              <a:t>. </a:t>
            </a:r>
            <a:endParaRPr lang="fi-FI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4000" y="1423988"/>
            <a:ext cx="1870075" cy="290512"/>
          </a:xfrm>
        </p:spPr>
        <p:txBody>
          <a:bodyPr/>
          <a:lstStyle/>
          <a:p>
            <a:r>
              <a:rPr lang="fi-FI" sz="1600" b="1"/>
              <a:t>HENKILÖSTÖ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855788"/>
            <a:ext cx="7993062" cy="649287"/>
          </a:xfrm>
        </p:spPr>
        <p:txBody>
          <a:bodyPr/>
          <a:lstStyle/>
          <a:p>
            <a:pPr marL="533400" indent="-533400" algn="l">
              <a:lnSpc>
                <a:spcPct val="80000"/>
              </a:lnSpc>
              <a:spcBef>
                <a:spcPct val="0"/>
              </a:spcBef>
            </a:pPr>
            <a:r>
              <a:rPr lang="fi-FI" sz="1400" dirty="0"/>
              <a:t>Yhdistyksellä on palveluksessaan toimitusjohtaja ja sihteeri. Sihteeri hoitaa myös </a:t>
            </a:r>
          </a:p>
          <a:p>
            <a:pPr marL="533400" indent="-533400" algn="l">
              <a:lnSpc>
                <a:spcPct val="80000"/>
              </a:lnSpc>
              <a:spcBef>
                <a:spcPct val="0"/>
              </a:spcBef>
            </a:pPr>
            <a:r>
              <a:rPr lang="fi-FI" sz="1400" dirty="0"/>
              <a:t>Lattian- ja seinänpäällysteliiton sihteerin </a:t>
            </a:r>
            <a:r>
              <a:rPr lang="fi-FI" sz="1400" dirty="0" smtClean="0"/>
              <a:t>tehtävät</a:t>
            </a:r>
            <a:r>
              <a:rPr lang="fi-FI" sz="1400" dirty="0"/>
              <a:t>.</a:t>
            </a:r>
            <a:endParaRPr lang="fi-FI" sz="1400" dirty="0"/>
          </a:p>
        </p:txBody>
      </p:sp>
      <p:pic>
        <p:nvPicPr>
          <p:cNvPr id="5124" name="Picture 4" descr="Kattoliitto-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7788"/>
            <a:ext cx="9144000" cy="100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95288" y="2505075"/>
            <a:ext cx="1333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 b="1"/>
              <a:t>JÄSENISTÖ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25450" y="2936875"/>
            <a:ext cx="55864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400" dirty="0"/>
              <a:t>Liiton jäsenistö koostuu urakoitsijajäsenistä sekä teollisuusjäsenistä.</a:t>
            </a:r>
            <a:r>
              <a:rPr lang="fi-FI" sz="1400" b="1" dirty="0"/>
              <a:t> </a:t>
            </a:r>
            <a:endParaRPr lang="fi-FI" sz="1400" dirty="0"/>
          </a:p>
          <a:p>
            <a:r>
              <a:rPr lang="fi-FI" sz="1400" dirty="0"/>
              <a:t>Liitto edustaa järjestönä koko katealaa.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95288" y="3656013"/>
            <a:ext cx="1533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 b="1"/>
              <a:t>JÄSENYYDET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95288" y="4089400"/>
            <a:ext cx="8202758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400" dirty="0"/>
              <a:t>Kattoliitto on Rakennusteollisuus </a:t>
            </a:r>
            <a:r>
              <a:rPr lang="fi-FI" sz="1400" dirty="0" err="1"/>
              <a:t>RT:n</a:t>
            </a:r>
            <a:r>
              <a:rPr lang="fi-FI" sz="1400" dirty="0"/>
              <a:t> jäsen. </a:t>
            </a:r>
            <a:r>
              <a:rPr lang="fi-FI" sz="1400" dirty="0" err="1"/>
              <a:t>RT:ssa</a:t>
            </a:r>
            <a:r>
              <a:rPr lang="fi-FI" sz="1400" dirty="0"/>
              <a:t> keskusjärjestö vastaa </a:t>
            </a:r>
          </a:p>
          <a:p>
            <a:r>
              <a:rPr lang="fi-FI" sz="1400" dirty="0"/>
              <a:t>ylimmästä edunvalvonnasta ja muu toiminta on toimialoilla, joita ovat Talonrakennusteollisuus, </a:t>
            </a:r>
          </a:p>
          <a:p>
            <a:r>
              <a:rPr lang="fi-FI" sz="1400" dirty="0"/>
              <a:t>Rakennustuoteteollisuus, </a:t>
            </a:r>
            <a:r>
              <a:rPr lang="fi-FI" sz="1400" dirty="0" err="1"/>
              <a:t>Infra</a:t>
            </a:r>
            <a:r>
              <a:rPr lang="fi-FI" sz="1400" dirty="0"/>
              <a:t>, Pinta ja Tekninen urakointi. Kattoliitto kuuluu </a:t>
            </a:r>
          </a:p>
          <a:p>
            <a:r>
              <a:rPr lang="fi-FI" sz="1400" dirty="0"/>
              <a:t>Pinta -toimialaryhmään yhdessä Pintaurakoitsijoiden, Lattian- ja seinänpäällysteliiton</a:t>
            </a:r>
          </a:p>
          <a:p>
            <a:r>
              <a:rPr lang="fi-FI" sz="1400" dirty="0"/>
              <a:t>ja Teollisuuden muurausurakoitsijat ry:n kanssa.  Toimialaryhmällä ei ole omaa budjettia eikä </a:t>
            </a:r>
          </a:p>
          <a:p>
            <a:r>
              <a:rPr lang="fi-FI" sz="1400" dirty="0"/>
              <a:t>henkilökuntaa, vaan yhteistoiminta on järjestetty liittojen kesken sopimuksella. </a:t>
            </a:r>
          </a:p>
          <a:p>
            <a:r>
              <a:rPr lang="fi-FI" sz="1400" dirty="0"/>
              <a:t>Liittojen yhteistoimintaa lisätään mahdollisuuksien mukaan. </a:t>
            </a:r>
            <a:endParaRPr lang="fi-FI" sz="1400" dirty="0" smtClean="0"/>
          </a:p>
          <a:p>
            <a:endParaRPr lang="fi-FI" sz="1400" dirty="0"/>
          </a:p>
          <a:p>
            <a:r>
              <a:rPr lang="fi-FI" sz="1400" dirty="0"/>
              <a:t>Liitto on myös Rakentamisen Laatu RALA </a:t>
            </a:r>
            <a:r>
              <a:rPr lang="fi-FI" sz="1400" dirty="0" smtClean="0"/>
              <a:t>ry:n, Suomen Pelastusalan Keskusjärjestö SPEK ry:n </a:t>
            </a:r>
            <a:r>
              <a:rPr lang="fi-FI" sz="1400" dirty="0"/>
              <a:t>ja </a:t>
            </a:r>
            <a:endParaRPr lang="fi-FI" sz="1400" dirty="0" smtClean="0"/>
          </a:p>
          <a:p>
            <a:r>
              <a:rPr lang="fi-FI" sz="1400" dirty="0" smtClean="0"/>
              <a:t>Rakennusteollisuus </a:t>
            </a:r>
            <a:r>
              <a:rPr lang="fi-FI" sz="1400" dirty="0"/>
              <a:t>RT ry:n jäsenyyden </a:t>
            </a:r>
            <a:r>
              <a:rPr lang="fi-FI" sz="1400" dirty="0" smtClean="0"/>
              <a:t>kautta </a:t>
            </a:r>
            <a:r>
              <a:rPr lang="fi-FI" sz="1400" dirty="0"/>
              <a:t>Elinkeinoelämän keskusliitto </a:t>
            </a:r>
            <a:r>
              <a:rPr lang="fi-FI" sz="1400" dirty="0" err="1"/>
              <a:t>EK:n</a:t>
            </a:r>
            <a:r>
              <a:rPr lang="fi-FI" sz="1400" dirty="0"/>
              <a:t> jäsen</a:t>
            </a:r>
            <a:r>
              <a:rPr lang="fi-FI" sz="1400" dirty="0" smtClean="0"/>
              <a:t>.</a:t>
            </a:r>
            <a:endParaRPr lang="fi-FI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124744"/>
            <a:ext cx="8640960" cy="4968974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fi-FI" sz="2400" b="1" u="sng" dirty="0"/>
              <a:t>Vuoden </a:t>
            </a:r>
            <a:r>
              <a:rPr lang="fi-FI" sz="2400" b="1" u="sng" dirty="0" smtClean="0"/>
              <a:t>2015 </a:t>
            </a:r>
            <a:r>
              <a:rPr lang="fi-FI" sz="2400" b="1" u="sng" dirty="0"/>
              <a:t>tärkeimmät painopistealueet ovat:</a:t>
            </a:r>
          </a:p>
          <a:p>
            <a:pPr algn="l">
              <a:lnSpc>
                <a:spcPct val="90000"/>
              </a:lnSpc>
            </a:pPr>
            <a:endParaRPr lang="fi-FI" sz="1400" b="1" dirty="0" smtClean="0"/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fi-FI" sz="2400" dirty="0" smtClean="0"/>
              <a:t> Toimivat Katot –</a:t>
            </a:r>
            <a:r>
              <a:rPr lang="fi-FI" sz="2400" smtClean="0"/>
              <a:t>julkaisun aseman </a:t>
            </a:r>
            <a:r>
              <a:rPr lang="fi-FI" sz="2400" dirty="0" smtClean="0"/>
              <a:t>ylläpitäminen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fi-FI" sz="2400" dirty="0" smtClean="0"/>
              <a:t> </a:t>
            </a:r>
            <a:r>
              <a:rPr lang="fi-FI" sz="2400" dirty="0" err="1" smtClean="0"/>
              <a:t>Kermikatteiden</a:t>
            </a:r>
            <a:r>
              <a:rPr lang="fi-FI" sz="2400" dirty="0" smtClean="0"/>
              <a:t> pitkäaikaiskestävyystutkimuksen tulosten hyödyntäminen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fi-FI" sz="2400" dirty="0"/>
              <a:t> </a:t>
            </a:r>
            <a:r>
              <a:rPr lang="fi-FI" sz="2400" dirty="0" smtClean="0"/>
              <a:t>Kattorakentamisen laadun painottaminen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fi-FI" sz="2400" dirty="0"/>
              <a:t> </a:t>
            </a:r>
            <a:r>
              <a:rPr lang="fi-FI" sz="2400" dirty="0" smtClean="0"/>
              <a:t>Aluskateluokituksen päivityksen suunnittelu</a:t>
            </a:r>
            <a:endParaRPr lang="fi-FI" sz="2000" dirty="0" smtClean="0"/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fi-FI" sz="2400" dirty="0" smtClean="0"/>
              <a:t> </a:t>
            </a:r>
            <a:r>
              <a:rPr lang="fi-FI" sz="2400" dirty="0" err="1" smtClean="0"/>
              <a:t>RT-ohjekorttien</a:t>
            </a:r>
            <a:r>
              <a:rPr lang="fi-FI" sz="2400" dirty="0" smtClean="0"/>
              <a:t> ja muiden alan ohjeiden edistymisen </a:t>
            </a:r>
            <a:r>
              <a:rPr lang="fi-FI" sz="2400" dirty="0"/>
              <a:t>seuranta ja </a:t>
            </a:r>
            <a:r>
              <a:rPr lang="fi-FI" sz="2400" dirty="0" smtClean="0"/>
              <a:t>niihin vaikuttaminen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fi-FI" sz="2400" dirty="0"/>
              <a:t>Työturvallisuuden edistäminen kattotöissä</a:t>
            </a:r>
          </a:p>
          <a:p>
            <a:pPr lvl="1" algn="l">
              <a:lnSpc>
                <a:spcPct val="90000"/>
              </a:lnSpc>
              <a:buFontTx/>
              <a:buChar char="•"/>
            </a:pPr>
            <a:r>
              <a:rPr lang="fi-FI" sz="2000" dirty="0"/>
              <a:t> Turvallisuusoppaan sisällön markkinointi</a:t>
            </a:r>
          </a:p>
          <a:p>
            <a:pPr lvl="1" algn="l">
              <a:lnSpc>
                <a:spcPct val="90000"/>
              </a:lnSpc>
              <a:buFontTx/>
              <a:buChar char="•"/>
            </a:pPr>
            <a:r>
              <a:rPr lang="fi-FI" sz="2000" dirty="0"/>
              <a:t> </a:t>
            </a:r>
            <a:r>
              <a:rPr lang="fi-FI" sz="2000" dirty="0" smtClean="0"/>
              <a:t>Kattotulityöturvallisuuden seuraaminen</a:t>
            </a:r>
          </a:p>
          <a:p>
            <a:pPr lvl="1" algn="l">
              <a:lnSpc>
                <a:spcPct val="90000"/>
              </a:lnSpc>
              <a:buFontTx/>
              <a:buChar char="•"/>
            </a:pPr>
            <a:r>
              <a:rPr lang="fi-FI" sz="2000" dirty="0"/>
              <a:t> </a:t>
            </a:r>
            <a:r>
              <a:rPr lang="fi-FI" sz="2000" dirty="0" smtClean="0"/>
              <a:t>Kattotulityöstandardin aseman vahvistaminen</a:t>
            </a:r>
          </a:p>
          <a:p>
            <a:pPr lvl="1" algn="l">
              <a:lnSpc>
                <a:spcPct val="90000"/>
              </a:lnSpc>
              <a:buFontTx/>
              <a:buChar char="•"/>
            </a:pPr>
            <a:r>
              <a:rPr lang="fi-FI" sz="2000" dirty="0"/>
              <a:t> </a:t>
            </a:r>
            <a:r>
              <a:rPr lang="fi-FI" sz="2000" dirty="0" err="1" smtClean="0"/>
              <a:t>RT:n</a:t>
            </a:r>
            <a:r>
              <a:rPr lang="fi-FI" sz="2000" dirty="0" smtClean="0"/>
              <a:t> 0 tapaturmaa vuoteen 2020 –tavoite</a:t>
            </a:r>
            <a:endParaRPr lang="fi-FI" sz="2000" dirty="0"/>
          </a:p>
          <a:p>
            <a:pPr algn="l">
              <a:lnSpc>
                <a:spcPct val="90000"/>
              </a:lnSpc>
              <a:buFontTx/>
              <a:buChar char="•"/>
            </a:pPr>
            <a:endParaRPr lang="fi-FI" sz="2400" dirty="0" smtClean="0"/>
          </a:p>
          <a:p>
            <a:pPr algn="l">
              <a:lnSpc>
                <a:spcPct val="90000"/>
              </a:lnSpc>
              <a:buFontTx/>
              <a:buChar char="•"/>
            </a:pPr>
            <a:endParaRPr lang="fi-FI" sz="2400" dirty="0"/>
          </a:p>
        </p:txBody>
      </p:sp>
      <p:pic>
        <p:nvPicPr>
          <p:cNvPr id="6148" name="Picture 4" descr="Kattoliitto-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7788"/>
            <a:ext cx="9144000" cy="100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554163"/>
            <a:ext cx="4246562" cy="506412"/>
          </a:xfrm>
        </p:spPr>
        <p:txBody>
          <a:bodyPr/>
          <a:lstStyle/>
          <a:p>
            <a:pPr algn="l"/>
            <a:r>
              <a:rPr lang="fi-FI" sz="2000" b="1"/>
              <a:t>YHTEYDENPITO JÄSENISTÖÖN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540000"/>
            <a:ext cx="8135938" cy="340995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fi-FI" sz="2000" dirty="0"/>
              <a:t>Yhdistyksen perustiedotusmuotona ovat jäsenkirjeet, jotka lähetetään sähköpostitse. Yhdistyksen kokoukset ja koulutustilaisuudet tarjoavat jäsenistölle mahdollisuuden välittömään mielipiteiden vaihtoon.</a:t>
            </a:r>
          </a:p>
          <a:p>
            <a:pPr algn="l">
              <a:lnSpc>
                <a:spcPct val="80000"/>
              </a:lnSpc>
            </a:pPr>
            <a:endParaRPr lang="fi-FI" sz="2000" dirty="0"/>
          </a:p>
          <a:p>
            <a:pPr algn="l">
              <a:lnSpc>
                <a:spcPct val="80000"/>
              </a:lnSpc>
            </a:pPr>
            <a:r>
              <a:rPr lang="fi-FI" sz="2000" dirty="0"/>
              <a:t>Kattoliiton www-sivuilla on </a:t>
            </a:r>
            <a:r>
              <a:rPr lang="fi-FI" sz="2000" dirty="0" err="1"/>
              <a:t>jäsenekstranet-osio</a:t>
            </a:r>
            <a:r>
              <a:rPr lang="fi-FI" sz="2000" dirty="0"/>
              <a:t>, jossa julkaistaan jäsenkirjeet heti niiden ilmestyttyä. Www-sivuja ja niiden </a:t>
            </a:r>
            <a:r>
              <a:rPr lang="fi-FI" sz="2000" dirty="0" err="1"/>
              <a:t>jäsenekstraa</a:t>
            </a:r>
            <a:r>
              <a:rPr lang="fi-FI" sz="2000" dirty="0"/>
              <a:t> käytetään yhtenä merkittävänä tiedotuskanavana.</a:t>
            </a:r>
          </a:p>
          <a:p>
            <a:pPr algn="l">
              <a:lnSpc>
                <a:spcPct val="80000"/>
              </a:lnSpc>
            </a:pPr>
            <a:endParaRPr lang="fi-FI" sz="2000" dirty="0"/>
          </a:p>
          <a:p>
            <a:pPr algn="l">
              <a:lnSpc>
                <a:spcPct val="80000"/>
              </a:lnSpc>
            </a:pPr>
            <a:r>
              <a:rPr lang="fi-FI" sz="2000" dirty="0"/>
              <a:t>Vuoden </a:t>
            </a:r>
            <a:r>
              <a:rPr lang="fi-FI" sz="2000" dirty="0" smtClean="0"/>
              <a:t>2015 </a:t>
            </a:r>
            <a:r>
              <a:rPr lang="fi-FI" sz="2000" dirty="0"/>
              <a:t>koulutuspäivä pidetään 3</a:t>
            </a:r>
            <a:r>
              <a:rPr lang="fi-FI" sz="2000" dirty="0" smtClean="0"/>
              <a:t>.2</a:t>
            </a:r>
            <a:r>
              <a:rPr lang="fi-FI" sz="2000" dirty="0"/>
              <a:t>. pääkaupunkiseudulla.</a:t>
            </a:r>
          </a:p>
        </p:txBody>
      </p:sp>
      <p:pic>
        <p:nvPicPr>
          <p:cNvPr id="7172" name="Picture 4" descr="Kattoliitto-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7788"/>
            <a:ext cx="9144000" cy="100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6" descr="Kattoliitto-banner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1030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11188" y="1736725"/>
            <a:ext cx="19097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2000" b="1"/>
              <a:t>YHTEENVETO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11188" y="2674938"/>
            <a:ext cx="79216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2000"/>
              <a:t>Kattoliiton tavoitteena on turvata laadukkaan, turvallisen ja pitkäjänteisen kattorakentamisen asemaa markkinoilla. Siten ala voi edelleen tarjota kiinnostavia työpaikkoja kyvykkäille ja vastuuntuntoisille ihmisille</a:t>
            </a:r>
            <a:r>
              <a:rPr lang="fi-FI" sz="1600"/>
              <a:t>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iaEsitys1">
  <a:themeElements>
    <a:clrScheme name="DiaEsitys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Esitys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aEsity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Esitys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Esitys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Esitys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Esitys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Esitys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Esitys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Esitys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Esitys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Esitys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Esitys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Esitys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2186</TotalTime>
  <Words>543</Words>
  <Application>Microsoft Macintosh PowerPoint</Application>
  <PresentationFormat>Näytössä katseltava diaesitys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0" baseType="lpstr">
      <vt:lpstr>DiaEsitys1</vt:lpstr>
      <vt:lpstr>TOIMINTASUUNNITELMA VUODELLE 2015 </vt:lpstr>
      <vt:lpstr>YLEISTÄ</vt:lpstr>
      <vt:lpstr>HALLINTO</vt:lpstr>
      <vt:lpstr>Työryhmiä voidaan perustaa tarpeen mukaan.  Vuonna 2015 toimivat seuraavat työryhmät:</vt:lpstr>
      <vt:lpstr>Työryhmiä voidaan perustaa tarpeen mukaan.  Vuonna 2015 toimivat seuraavat työryhmät:</vt:lpstr>
      <vt:lpstr>HENKILÖSTÖ</vt:lpstr>
      <vt:lpstr>PowerPoint-esitys</vt:lpstr>
      <vt:lpstr>YHTEYDENPITO JÄSENISTÖÖN</vt:lpstr>
      <vt:lpstr>PowerPoint-esitys</vt:lpstr>
    </vt:vector>
  </TitlesOfParts>
  <Company>TT LIITOT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Mikko Ahtola</dc:creator>
  <cp:lastModifiedBy>Mikko Ahtola</cp:lastModifiedBy>
  <cp:revision>34</cp:revision>
  <dcterms:created xsi:type="dcterms:W3CDTF">2006-12-19T12:10:04Z</dcterms:created>
  <dcterms:modified xsi:type="dcterms:W3CDTF">2014-10-13T07:47:51Z</dcterms:modified>
</cp:coreProperties>
</file>