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2" r:id="rId2"/>
    <p:sldId id="321" r:id="rId3"/>
    <p:sldId id="328" r:id="rId4"/>
    <p:sldId id="330" r:id="rId5"/>
    <p:sldId id="329" r:id="rId6"/>
    <p:sldId id="333" r:id="rId7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ko Ahtola" initials="MA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3" autoAdjust="0"/>
    <p:restoredTop sz="99486" autoAdjust="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464B5A-CD58-4D3C-8085-71F9EBD5265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4428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EDA06-9DBF-8B45-96A5-4044F90C8DC6}" type="datetimeFigureOut">
              <a:rPr lang="fi-FI" smtClean="0"/>
              <a:t>7.2.2018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C1CCA-1A56-5440-94F0-595223984F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236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40E4D-EC06-4A9D-B99C-EA989574D801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62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C2B91-21C0-4301-BD76-21A671DB61B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671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73743-8A73-48A0-8EAA-65901759186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43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3B78C4-F578-4003-8F60-113933D7BAC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427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Otsikko, sisältö ja 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44B30AD-99FD-4386-B51D-CDEF84E5892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9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EBB64-BE51-4473-B379-31A568D3E75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030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FF22F-2BED-4F89-8D7A-4F1647CFA00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621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89DC0-BFC0-4755-A2A5-DD0C0764252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027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DB5BA-A242-4CE4-92F2-164D9DBBEDF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40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7DC9E-C50F-465C-B28F-AFFFAD99374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130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073B7-5072-42A0-8BE4-B1649DFA662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567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D6FDF-5DC8-4E69-9094-65F5F95A578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578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5C079-367D-4D27-A9F0-0850CA88C11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94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C7A41B-4D86-4641-B3FE-C4B51C0F5CF5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2381" y="2708920"/>
            <a:ext cx="4499992" cy="268181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200" y="5638800"/>
            <a:ext cx="3657600" cy="625580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988440" y="332656"/>
            <a:ext cx="7183960" cy="228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lvl="1" algn="ctr" defTabSz="457200" eaLnBrk="0" hangingPunct="0">
              <a:spcBef>
                <a:spcPct val="20000"/>
              </a:spcBef>
              <a:buClr>
                <a:srgbClr val="062B59"/>
              </a:buClr>
              <a:buSzPct val="80000"/>
            </a:pPr>
            <a:r>
              <a:rPr lang="fi-FI" sz="54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Kattoasentajien</a:t>
            </a:r>
          </a:p>
          <a:p>
            <a:pPr marL="358775" lvl="1" algn="ctr" defTabSz="457200" eaLnBrk="0" hangingPunct="0">
              <a:spcBef>
                <a:spcPct val="20000"/>
              </a:spcBef>
              <a:buClr>
                <a:srgbClr val="062B59"/>
              </a:buClr>
              <a:buSzPct val="80000"/>
            </a:pPr>
            <a:r>
              <a:rPr lang="fi-FI" sz="54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sertifiointi</a:t>
            </a:r>
          </a:p>
          <a:p>
            <a:pPr marL="358775" lvl="1" algn="ctr" defTabSz="457200" eaLnBrk="0" hangingPunct="0">
              <a:spcBef>
                <a:spcPct val="20000"/>
              </a:spcBef>
              <a:buClr>
                <a:srgbClr val="062B59"/>
              </a:buClr>
              <a:buSzPct val="80000"/>
            </a:pPr>
            <a:r>
              <a:rPr lang="fi-FI" sz="20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Kattoliiton koulutuspäivät 7.2.2017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2701521"/>
            <a:ext cx="2088232" cy="2689213"/>
          </a:xfrm>
          <a:prstGeom prst="rect">
            <a:avLst/>
          </a:prstGeom>
        </p:spPr>
      </p:pic>
      <p:grpSp>
        <p:nvGrpSpPr>
          <p:cNvPr id="10" name="Ryhmä 9"/>
          <p:cNvGrpSpPr/>
          <p:nvPr/>
        </p:nvGrpSpPr>
        <p:grpSpPr>
          <a:xfrm>
            <a:off x="754915" y="2701521"/>
            <a:ext cx="7734519" cy="2689214"/>
            <a:chOff x="754915" y="2701521"/>
            <a:chExt cx="7734519" cy="2689214"/>
          </a:xfrm>
        </p:grpSpPr>
        <p:pic>
          <p:nvPicPr>
            <p:cNvPr id="8" name="Kuva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1720" y="2708921"/>
              <a:ext cx="4499992" cy="2681814"/>
            </a:xfrm>
            <a:prstGeom prst="rect">
              <a:avLst/>
            </a:prstGeom>
          </p:spPr>
        </p:pic>
        <p:pic>
          <p:nvPicPr>
            <p:cNvPr id="9" name="Kuva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4915" y="2701522"/>
              <a:ext cx="2088232" cy="2689213"/>
            </a:xfrm>
            <a:prstGeom prst="rect">
              <a:avLst/>
            </a:prstGeom>
          </p:spPr>
        </p:pic>
        <p:pic>
          <p:nvPicPr>
            <p:cNvPr id="7" name="Kuva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12160" y="2701521"/>
              <a:ext cx="2477274" cy="26892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075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5856325"/>
            <a:ext cx="3155343" cy="539676"/>
          </a:xfrm>
          <a:prstGeom prst="rect">
            <a:avLst/>
          </a:prstGeom>
        </p:spPr>
      </p:pic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z="3200" b="1" dirty="0">
                <a:solidFill>
                  <a:srgbClr val="002060"/>
                </a:solidFill>
              </a:rPr>
              <a:t>Kattoliiton sertifioima Kattoasentaja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15557"/>
          </a:xfrm>
        </p:spPr>
        <p:txBody>
          <a:bodyPr>
            <a:normAutofit fontScale="85000" lnSpcReduction="20000"/>
          </a:bodyPr>
          <a:lstStyle/>
          <a:p>
            <a:r>
              <a:rPr lang="fi-FI" dirty="0">
                <a:solidFill>
                  <a:srgbClr val="002060"/>
                </a:solidFill>
              </a:rPr>
              <a:t>Määritelmä</a:t>
            </a:r>
          </a:p>
          <a:p>
            <a:pPr lvl="1" eaLnBrk="1" hangingPunct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tarkoitettu henkilöille, jotka tekevät </a:t>
            </a:r>
            <a:r>
              <a:rPr lang="fi-FI" sz="2500" dirty="0" err="1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katto-</a:t>
            </a:r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 vedeneristystöitä. </a:t>
            </a:r>
          </a:p>
          <a:p>
            <a:r>
              <a:rPr lang="fi-FI" dirty="0">
                <a:solidFill>
                  <a:srgbClr val="002060"/>
                </a:solidFill>
              </a:rPr>
              <a:t>Pääpaino ammattitaidossa</a:t>
            </a:r>
          </a:p>
          <a:p>
            <a:pPr lvl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Sertifioinnin lähtökohtana viiden vuoden kokemus omalta osaamisalueelta</a:t>
            </a:r>
          </a:p>
          <a:p>
            <a:r>
              <a:rPr lang="fi-FI" dirty="0">
                <a:solidFill>
                  <a:srgbClr val="002060"/>
                </a:solidFill>
              </a:rPr>
              <a:t>Työnantajan vastuu</a:t>
            </a:r>
          </a:p>
          <a:p>
            <a:pPr lvl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Työnantaja vakuuttaa että työntekijällä on riittävä työkokemus ja että työntekijä hallitsee työt yksin ja ryhmässä</a:t>
            </a:r>
          </a:p>
          <a:p>
            <a:pPr eaLnBrk="1" hangingPunct="1"/>
            <a:r>
              <a:rPr lang="fi-FI" dirty="0">
                <a:solidFill>
                  <a:srgbClr val="002060"/>
                </a:solidFill>
              </a:rPr>
              <a:t>Kattoasentajan osaamisalueet</a:t>
            </a:r>
          </a:p>
          <a:p>
            <a:pPr lvl="1"/>
            <a:r>
              <a:rPr lang="fi-FI" sz="2500" dirty="0" err="1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bitumikermikatot</a:t>
            </a:r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 muut bitumiset vedeneristykset</a:t>
            </a:r>
          </a:p>
          <a:p>
            <a:pPr lvl="1"/>
            <a:r>
              <a:rPr lang="fi-FI" sz="2500" dirty="0" err="1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pvc-kermikatot</a:t>
            </a:r>
            <a:endParaRPr lang="fi-FI" sz="2500" dirty="0">
              <a:solidFill>
                <a:srgbClr val="00206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peltikatot</a:t>
            </a:r>
          </a:p>
          <a:p>
            <a:pPr lvl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Tiilikatot</a:t>
            </a:r>
          </a:p>
          <a:p>
            <a:pPr lvl="1" eaLnBrk="1" hangingPunct="1"/>
            <a:endParaRPr lang="fi-FI" sz="2500" dirty="0">
              <a:solidFill>
                <a:srgbClr val="00206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97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5856325"/>
            <a:ext cx="3155343" cy="539676"/>
          </a:xfrm>
          <a:prstGeom prst="rect">
            <a:avLst/>
          </a:prstGeom>
        </p:spPr>
      </p:pic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z="3200" b="1" dirty="0">
                <a:solidFill>
                  <a:srgbClr val="002060"/>
                </a:solidFill>
              </a:rPr>
              <a:t>Kattoliiton sertifioima Kattoasentaja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659573"/>
          </a:xfrm>
        </p:spPr>
        <p:txBody>
          <a:bodyPr>
            <a:normAutofit/>
          </a:bodyPr>
          <a:lstStyle/>
          <a:p>
            <a:pPr lvl="1"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521" y="1556792"/>
            <a:ext cx="6590247" cy="3995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7092280" y="2132856"/>
            <a:ext cx="79208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/>
        </p:nvSpPr>
        <p:spPr>
          <a:xfrm>
            <a:off x="1638827" y="2564904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Oval 10"/>
          <p:cNvSpPr/>
          <p:nvPr/>
        </p:nvSpPr>
        <p:spPr>
          <a:xfrm>
            <a:off x="2915816" y="3645024"/>
            <a:ext cx="2880320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382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5856325"/>
            <a:ext cx="3155343" cy="539676"/>
          </a:xfrm>
          <a:prstGeom prst="rect">
            <a:avLst/>
          </a:prstGeom>
        </p:spPr>
      </p:pic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z="3200" b="1" dirty="0">
                <a:solidFill>
                  <a:srgbClr val="002060"/>
                </a:solidFill>
              </a:rPr>
              <a:t>Sertifiointi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fi-FI" dirty="0">
                <a:solidFill>
                  <a:srgbClr val="002060"/>
                </a:solidFill>
              </a:rPr>
              <a:t>Ammattitutkinnon tai henkilösertifikaatin suorittaneet sertifioidaan automaattisesti</a:t>
            </a:r>
          </a:p>
          <a:p>
            <a:pPr lvl="1"/>
            <a:r>
              <a:rPr lang="fi-FI" dirty="0" err="1">
                <a:solidFill>
                  <a:srgbClr val="002060"/>
                </a:solidFill>
              </a:rPr>
              <a:t>Ratekon</a:t>
            </a:r>
            <a:r>
              <a:rPr lang="fi-FI" dirty="0">
                <a:solidFill>
                  <a:srgbClr val="002060"/>
                </a:solidFill>
              </a:rPr>
              <a:t> ammattitutkinto tai erikoisammattitutkinto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OLKAS</a:t>
            </a:r>
          </a:p>
          <a:p>
            <a:r>
              <a:rPr lang="fi-FI" dirty="0">
                <a:solidFill>
                  <a:srgbClr val="002060"/>
                </a:solidFill>
              </a:rPr>
              <a:t>Kirjallinen koe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Bitumi, PVC, Tiili, Pelti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Työturvallisuusosio yhdenmukainen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Työsuhdeasiat erilaisia (vedeneristysalan TES, Pelti TES). Kokeeseen työsuhdeasioita tarpeen mukaan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Tekninen osio kaikissa erilainen</a:t>
            </a:r>
          </a:p>
          <a:p>
            <a:r>
              <a:rPr lang="fi-FI" dirty="0">
                <a:solidFill>
                  <a:srgbClr val="002060"/>
                </a:solidFill>
              </a:rPr>
              <a:t>Koulutus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Nettipohjainen koulutus tarvittaessa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Myöhemmin mahdollisuus myydä koulutusta jäsenyritysten ulkopuolelle </a:t>
            </a: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31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5856325"/>
            <a:ext cx="3155343" cy="539676"/>
          </a:xfrm>
          <a:prstGeom prst="rect">
            <a:avLst/>
          </a:prstGeom>
        </p:spPr>
      </p:pic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z="3200" b="1" dirty="0">
                <a:solidFill>
                  <a:srgbClr val="002060"/>
                </a:solidFill>
              </a:rPr>
              <a:t>Kattoliiton sertifioima Kattoasentaja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idx="1"/>
          </p:nvPr>
        </p:nvSpPr>
        <p:spPr>
          <a:xfrm>
            <a:off x="457200" y="1289382"/>
            <a:ext cx="3977867" cy="4515882"/>
          </a:xfrm>
        </p:spPr>
        <p:txBody>
          <a:bodyPr>
            <a:normAutofit/>
          </a:bodyPr>
          <a:lstStyle/>
          <a:p>
            <a:pPr lvl="1" eaLnBrk="1" hangingPunct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Sertifiointitodistus</a:t>
            </a:r>
          </a:p>
          <a:p>
            <a:pPr lvl="1" eaLnBrk="1" hangingPunct="1"/>
            <a:r>
              <a:rPr lang="fi-FI" sz="2500" dirty="0">
                <a:solidFill>
                  <a:srgbClr val="00206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Voimassa 3 v</a:t>
            </a:r>
          </a:p>
          <a:p>
            <a:pPr lvl="1" eaLnBrk="1" hangingPunct="1"/>
            <a:endParaRPr lang="fi-FI" sz="2500" dirty="0">
              <a:solidFill>
                <a:srgbClr val="00206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120904"/>
            <a:ext cx="3943011" cy="56480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1092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5856325"/>
            <a:ext cx="3155343" cy="539676"/>
          </a:xfrm>
          <a:prstGeom prst="rect">
            <a:avLst/>
          </a:prstGeom>
        </p:spPr>
      </p:pic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z="3200" b="1" dirty="0">
                <a:solidFill>
                  <a:srgbClr val="002060"/>
                </a:solidFill>
              </a:rPr>
              <a:t>Miten edetään tästä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fi-FI" altLang="fi-FI" dirty="0">
                <a:solidFill>
                  <a:srgbClr val="002060"/>
                </a:solidFill>
              </a:rPr>
              <a:t>Markkinointi</a:t>
            </a:r>
          </a:p>
          <a:p>
            <a:pPr lvl="1"/>
            <a:r>
              <a:rPr lang="fi-FI" altLang="fi-FI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Markkinointi asiakkaille ja sidosryhmille erittäin tärkeää oli sitten kysymys </a:t>
            </a:r>
            <a:r>
              <a:rPr lang="fi-FI" altLang="fi-FI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uudis</a:t>
            </a:r>
            <a:r>
              <a:rPr lang="fi-FI" altLang="fi-FI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- tai korjausrakentamisesta</a:t>
            </a:r>
          </a:p>
          <a:p>
            <a:pPr lvl="1"/>
            <a:r>
              <a:rPr lang="fi-FI" altLang="fi-FI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”Road show” maakunnissa </a:t>
            </a:r>
          </a:p>
          <a:p>
            <a:pPr lvl="1"/>
            <a:r>
              <a:rPr lang="fi-FI" altLang="fi-FI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Sertifiointiasia yhdistetään Kattoliiton TES ja Toimivat Katot tiedotustilaisuuksiin</a:t>
            </a:r>
          </a:p>
          <a:p>
            <a:pPr lvl="1"/>
            <a:r>
              <a:rPr lang="fi-FI" altLang="fi-FI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Media (Rakennuslehti, RT:n tiedotuskanavat, kiinteistö/isännöintialan julkaisut ym)</a:t>
            </a: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fi-FI" altLang="fi-FI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641874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normAutofit/>
      </a:bodyPr>
      <a:lstStyle>
        <a:defPPr>
          <a:defRPr dirty="0" smtClean="0"/>
        </a:defPPr>
      </a:lstStyle>
    </a:tx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Näytössä katseltava diaesitys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Oletusrakenne</vt:lpstr>
      <vt:lpstr>PowerPoint-esitys</vt:lpstr>
      <vt:lpstr>Kattoliiton sertifioima Kattoasentaja</vt:lpstr>
      <vt:lpstr>Kattoliiton sertifioima Kattoasentaja</vt:lpstr>
      <vt:lpstr>Sertifiointi</vt:lpstr>
      <vt:lpstr>Kattoliiton sertifioima Kattoasentaja</vt:lpstr>
      <vt:lpstr>Miten edetään tästä</vt:lpstr>
    </vt:vector>
  </TitlesOfParts>
  <Company>TT LIITOT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TOIMINTAKERTOMUS  VUODELTA 2007</dc:title>
  <dc:creator>Birgitta Pollari</dc:creator>
  <cp:lastModifiedBy>Kankaanpää Pirkko</cp:lastModifiedBy>
  <cp:revision>140</cp:revision>
  <cp:lastPrinted>2014-04-15T07:58:11Z</cp:lastPrinted>
  <dcterms:created xsi:type="dcterms:W3CDTF">2008-05-13T07:23:43Z</dcterms:created>
  <dcterms:modified xsi:type="dcterms:W3CDTF">2018-02-07T14:52:54Z</dcterms:modified>
</cp:coreProperties>
</file>