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74" r:id="rId7"/>
    <p:sldId id="264" r:id="rId8"/>
    <p:sldId id="257" r:id="rId9"/>
    <p:sldId id="265" r:id="rId10"/>
    <p:sldId id="266" r:id="rId11"/>
    <p:sldId id="267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5"/>
    <p:restoredTop sz="94624"/>
  </p:normalViewPr>
  <p:slideViewPr>
    <p:cSldViewPr snapToGrid="0" snapToObjects="1">
      <p:cViewPr>
        <p:scale>
          <a:sx n="100" d="100"/>
          <a:sy n="100" d="100"/>
        </p:scale>
        <p:origin x="2320" y="1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C0EDC-82B5-1648-A635-CBAD1D37DFA6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48937-CF85-2B48-B7FF-4ACE77C384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82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11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5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52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924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142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056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257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062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877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829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848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D384-E5C6-1F42-8734-01D5DBAA965E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44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attoliitto.fi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Kattoliiton työryhmien esittely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Mikko Ahtola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5638800"/>
            <a:ext cx="3657600" cy="62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79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Tapahtumia, viestintää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Kotisivuilla </a:t>
            </a:r>
            <a:r>
              <a:rPr lang="fi-FI" dirty="0" smtClean="0">
                <a:hlinkClick r:id="rId2"/>
              </a:rPr>
              <a:t>www.kattoliitto.fi</a:t>
            </a:r>
            <a:r>
              <a:rPr lang="fi-FI" dirty="0" smtClean="0"/>
              <a:t> on ajankohtaisia asioita. Vain jäsenille tarkoitetut tiedot löytyvät jäsenekstranetistä.</a:t>
            </a:r>
          </a:p>
          <a:p>
            <a:r>
              <a:rPr lang="fi-FI" dirty="0" smtClean="0"/>
              <a:t>Jäsenkirjeiden postituslista</a:t>
            </a:r>
          </a:p>
          <a:p>
            <a:r>
              <a:rPr lang="fi-FI" dirty="0" smtClean="0"/>
              <a:t>Facebook: julkinen profiili Kattoliitto ry, tulossa vain jäsenyritysten edustajille tarkoitettu suljettu ryhmä.</a:t>
            </a:r>
          </a:p>
          <a:p>
            <a:r>
              <a:rPr lang="fi-FI" dirty="0" smtClean="0"/>
              <a:t>Twitter @</a:t>
            </a:r>
            <a:r>
              <a:rPr lang="fi-FI" dirty="0" err="1" smtClean="0"/>
              <a:t>kattoliitto</a:t>
            </a:r>
            <a:r>
              <a:rPr lang="fi-FI" dirty="0" smtClean="0"/>
              <a:t> ei toimi viestintäkanavana, pidetään olemassa mutta on passiivinen</a:t>
            </a:r>
          </a:p>
          <a:p>
            <a:r>
              <a:rPr lang="fi-FI" dirty="0" smtClean="0"/>
              <a:t>Koulutukset</a:t>
            </a:r>
          </a:p>
          <a:p>
            <a:pPr lvl="1"/>
            <a:r>
              <a:rPr lang="fi-FI" dirty="0" smtClean="0"/>
              <a:t>Vuosittainen koulutuspäivä helmikuun ensimmäinen tiistai</a:t>
            </a:r>
          </a:p>
          <a:p>
            <a:pPr lvl="1"/>
            <a:r>
              <a:rPr lang="fi-FI" dirty="0" err="1" smtClean="0"/>
              <a:t>Tes-</a:t>
            </a:r>
            <a:r>
              <a:rPr lang="fi-FI" dirty="0" smtClean="0"/>
              <a:t> ja työsuhdekoulutukset tarpeen mukaan, myös yrityskohtaisesti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7372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Kattoliiton strategia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Toiminta-ajatus:</a:t>
            </a:r>
          </a:p>
          <a:p>
            <a:pPr marL="0" indent="0">
              <a:buNone/>
            </a:pPr>
            <a:r>
              <a:rPr lang="fi-FI" dirty="0"/>
              <a:t>Kattoliitto ry on </a:t>
            </a:r>
            <a:r>
              <a:rPr lang="fi-FI" dirty="0" err="1"/>
              <a:t>katto-</a:t>
            </a:r>
            <a:r>
              <a:rPr lang="fi-FI" dirty="0"/>
              <a:t> ja vedeneristysalan työnantaja- ja elinkeinopoliittinen etujärjestö, jonka keskeiset toiminta-alueet ovat työmarkkina- ja elinkeinoasioiden edunvalvonta ja </a:t>
            </a:r>
            <a:r>
              <a:rPr lang="fi-FI" dirty="0" smtClean="0"/>
              <a:t>jäsenpalvelu.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Kattoliitto </a:t>
            </a:r>
            <a:r>
              <a:rPr lang="fi-FI" dirty="0"/>
              <a:t>edistää laadukasta kattorakentamista huomioiden ympäristön ja yhteiskunnan tarpeet sekä olemalla merkittävä vaikuttaja alaa koskevassa </a:t>
            </a:r>
            <a:r>
              <a:rPr lang="fi-FI" dirty="0" smtClean="0"/>
              <a:t>päätöksenteossa.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Kattoliiton </a:t>
            </a:r>
            <a:r>
              <a:rPr lang="fi-FI" dirty="0"/>
              <a:t>jäsenet tunnetaan luotettavina kumppaneina niin tilaajien kuin työntekijöidenkin keskuudessa. Kattoliitto varmistaa jäsenyritysten työntekijöiden ammattitaidon ylläpitämisen.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2595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Kattoliiton strategia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Tavoitteet</a:t>
            </a:r>
          </a:p>
          <a:p>
            <a:pPr marL="0" indent="0">
              <a:buNone/>
            </a:pPr>
            <a:r>
              <a:rPr lang="fi-FI" dirty="0"/>
              <a:t>Kattoliitto johtaa aloitteellisesti alan kehitystä ja tukee jäsenyritystensä toiminnan laadun kehittämistä.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Kattoliitto turvaa jäsenyrityksilleen työmarkkina- ja elinkeinoasioiden neuvontapalvelut nopeasti muuttuvassa toimintaympäristössä.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Kattoliitto luo toimialalle työntekijöiden sertifiointijärjestelmän.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645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Kattoliiton strategia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Toimintaperiaatteet:</a:t>
            </a:r>
          </a:p>
          <a:p>
            <a:pPr marL="0" indent="0">
              <a:buNone/>
            </a:pPr>
            <a:r>
              <a:rPr lang="fi-FI" dirty="0"/>
              <a:t>Jäsenten mielipiteiden kuunteleminen ja kunnioittaminen</a:t>
            </a:r>
          </a:p>
          <a:p>
            <a:pPr marL="0" indent="0">
              <a:buNone/>
            </a:pPr>
            <a:r>
              <a:rPr lang="fi-FI" dirty="0"/>
              <a:t>Asiantuntevan jäsenneuvonnan ylläpito</a:t>
            </a:r>
          </a:p>
          <a:p>
            <a:pPr marL="0" indent="0">
              <a:buNone/>
            </a:pPr>
            <a:r>
              <a:rPr lang="fi-FI" dirty="0"/>
              <a:t>Työryhmien toiminnan kehittäminen ja niiden päätöksistä tiedottaminen</a:t>
            </a:r>
          </a:p>
          <a:p>
            <a:pPr marL="0" indent="0">
              <a:buNone/>
            </a:pPr>
            <a:r>
              <a:rPr lang="fi-FI" dirty="0"/>
              <a:t>Jäsenyritysten etujen ajaminen sidosryhmiin vaikuttamalla</a:t>
            </a:r>
          </a:p>
          <a:p>
            <a:pPr marL="0" indent="0">
              <a:buNone/>
            </a:pPr>
            <a:r>
              <a:rPr lang="fi-FI" dirty="0"/>
              <a:t>Toimivat Katot –julkaisun ylläpito ja kehittäminen</a:t>
            </a:r>
          </a:p>
          <a:p>
            <a:pPr marL="0" indent="0">
              <a:buNone/>
            </a:pPr>
            <a:r>
              <a:rPr lang="fi-FI" dirty="0"/>
              <a:t>Kilpailulainsäädännön noudattaminen – mm. </a:t>
            </a:r>
            <a:r>
              <a:rPr lang="fi-FI" dirty="0" err="1"/>
              <a:t>RT:n</a:t>
            </a:r>
            <a:r>
              <a:rPr lang="fi-FI" dirty="0"/>
              <a:t> ohje</a:t>
            </a:r>
          </a:p>
          <a:p>
            <a:pPr marL="0" indent="0">
              <a:buNone/>
            </a:pPr>
            <a:r>
              <a:rPr lang="fi-FI" dirty="0" err="1"/>
              <a:t>RT:n</a:t>
            </a:r>
            <a:r>
              <a:rPr lang="fi-FI" dirty="0"/>
              <a:t> urakoinnin sisäisten pelisääntöjen noudattaminen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8817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457200" y="2560638"/>
            <a:ext cx="8229600" cy="1143000"/>
          </a:xfrm>
        </p:spPr>
        <p:txBody>
          <a:bodyPr>
            <a:normAutofit/>
          </a:bodyPr>
          <a:lstStyle/>
          <a:p>
            <a:r>
              <a:rPr lang="fi-FI" sz="5400" dirty="0" smtClean="0"/>
              <a:t>Kiitos!</a:t>
            </a:r>
            <a:endParaRPr lang="fi-FI" sz="54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473700"/>
            <a:ext cx="4343400" cy="74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Hallitus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Hallitus valitaan syyskokouksessa, vuosittain noin puolet jäsenistä erovuorossa.</a:t>
            </a:r>
          </a:p>
          <a:p>
            <a:r>
              <a:rPr lang="fi-FI" dirty="0" smtClean="0"/>
              <a:t>Hallituksen pj 2017-2018 Harri Saarinen, Katman Oy</a:t>
            </a:r>
          </a:p>
          <a:p>
            <a:r>
              <a:rPr lang="fi-FI" dirty="0" smtClean="0"/>
              <a:t>Jäsenet: Perttu Jauhiainen, Timo Koivisto (</a:t>
            </a:r>
            <a:r>
              <a:rPr lang="fi-FI" dirty="0" err="1" smtClean="0"/>
              <a:t>vpj</a:t>
            </a:r>
            <a:r>
              <a:rPr lang="fi-FI" dirty="0" smtClean="0"/>
              <a:t>), Arto Korventausta, Jarno Mikkola, Jari Nykänen, Mikko Pellinen, Birgitta Pollari, Jari Suuronen, Mikko Törvi ja Harri Vuoritsalo.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673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Hallituksen 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Sääntömääräinen toimielin.</a:t>
            </a:r>
          </a:p>
          <a:p>
            <a:r>
              <a:rPr lang="fi-FI" dirty="0" smtClean="0"/>
              <a:t>Valmistelee yhdistyksen kokouksissa käsiteltävät asiat</a:t>
            </a:r>
          </a:p>
          <a:p>
            <a:r>
              <a:rPr lang="fi-FI" dirty="0" smtClean="0"/>
              <a:t>Toimintasuunnitelma, toimintakertomus, jäsenhakemukset, työehtosopimusten hyväksyminen, varojen hoito, sääntöjen noudattamisen valvonta, periaatteelliset ja tärkeät asiat</a:t>
            </a:r>
          </a:p>
          <a:p>
            <a:r>
              <a:rPr lang="fi-FI" dirty="0" smtClean="0"/>
              <a:t>7-8 kokousta vuosittain.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423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Tes</a:t>
            </a:r>
            <a:r>
              <a:rPr lang="fi-FI" dirty="0" smtClean="0"/>
              <a:t>-työryhmä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Neuvottelee työehtosopimuksen sisällöstä Rakennusliiton kanssa</a:t>
            </a:r>
          </a:p>
          <a:p>
            <a:r>
              <a:rPr lang="fi-FI" dirty="0" smtClean="0"/>
              <a:t>Ohjaa ja kehittää työehtosopimustoimintaa</a:t>
            </a:r>
          </a:p>
          <a:p>
            <a:r>
              <a:rPr lang="fi-FI" dirty="0" smtClean="0"/>
              <a:t>Timo Koivisto (pj), Harri Saarinen, Vili </a:t>
            </a:r>
            <a:r>
              <a:rPr lang="fi-FI" dirty="0" err="1" smtClean="0"/>
              <a:t>Laurén</a:t>
            </a:r>
            <a:r>
              <a:rPr lang="fi-FI" dirty="0" smtClean="0"/>
              <a:t>, Jari Nykänen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637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Tekninen työryhmä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Ottaa kantaa teknisiin kysymyksiin</a:t>
            </a:r>
          </a:p>
          <a:p>
            <a:r>
              <a:rPr lang="fi-FI" dirty="0" smtClean="0"/>
              <a:t>Laatii ohjeita alalle</a:t>
            </a:r>
          </a:p>
          <a:p>
            <a:r>
              <a:rPr lang="fi-FI" dirty="0" smtClean="0"/>
              <a:t>Vastaa Toimivat Katot </a:t>
            </a:r>
            <a:r>
              <a:rPr lang="mr-IN" dirty="0" smtClean="0"/>
              <a:t>–</a:t>
            </a:r>
            <a:r>
              <a:rPr lang="fi-FI" dirty="0" smtClean="0"/>
              <a:t>julkaisun sisällöstä</a:t>
            </a:r>
          </a:p>
          <a:p>
            <a:r>
              <a:rPr lang="fi-FI" dirty="0" smtClean="0"/>
              <a:t>Jari Suuronen (pj), Jyrki Närhi, Jussi Kurikka, Jussi Jokinen, Harri Grönholm, Jukka </a:t>
            </a:r>
            <a:r>
              <a:rPr lang="fi-FI" dirty="0" err="1" smtClean="0"/>
              <a:t>Torpakko</a:t>
            </a:r>
            <a:r>
              <a:rPr lang="fi-FI" dirty="0" smtClean="0"/>
              <a:t>, Harri Saarinen, Jukka Saarinen, Hannu Jokinen, Lasse Rajala.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3389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Teollisuusryhmä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Kaikki teollisuusjäsenet asettavat edustajan teollisuusryhmään.</a:t>
            </a:r>
          </a:p>
          <a:p>
            <a:r>
              <a:rPr lang="fi-FI" dirty="0" smtClean="0"/>
              <a:t>Ryhmä toimii teollisuuden ”viestinviejänä” urakoinnin suuntaan (ja päinvastoin)</a:t>
            </a:r>
          </a:p>
          <a:p>
            <a:r>
              <a:rPr lang="fi-FI" dirty="0" smtClean="0"/>
              <a:t>Teollisuusryhmän puheenjohtaja on yleensä valittu hallituksen jäseneksi, jotta teollisuuden ääni kuuluu myös hallituksessa.</a:t>
            </a:r>
          </a:p>
          <a:p>
            <a:r>
              <a:rPr lang="fi-FI" dirty="0" smtClean="0"/>
              <a:t>PJ Birgitta Pollari, jäsen kaikista teollisuusjäsenyrityksistä.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307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Kattoliiton työturvallisuustyö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1700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Työturvallisuusryhmä perustettiin 2007</a:t>
            </a:r>
          </a:p>
          <a:p>
            <a:r>
              <a:rPr lang="fi-FI" dirty="0" smtClean="0"/>
              <a:t>Sitä ennen yhteistyötä mm. Työterveyslaitoksen ja työsuojelupiirien kanssa</a:t>
            </a:r>
          </a:p>
          <a:p>
            <a:r>
              <a:rPr lang="fi-FI" dirty="0" smtClean="0"/>
              <a:t>Ohje kattotöiden </a:t>
            </a:r>
            <a:r>
              <a:rPr lang="fi-FI" dirty="0" err="1" smtClean="0"/>
              <a:t>TR-mittaukseen</a:t>
            </a:r>
            <a:r>
              <a:rPr lang="fi-FI" dirty="0" smtClean="0"/>
              <a:t> 2008</a:t>
            </a:r>
          </a:p>
          <a:p>
            <a:r>
              <a:rPr lang="fi-FI" dirty="0" smtClean="0"/>
              <a:t>Yksittäisiä kannanottoja erilaisten riskien vähentämiseksi (mm. kaasupullojen nostot, suojavaatetus, putoamissuojaus, tulityöt)</a:t>
            </a:r>
          </a:p>
          <a:p>
            <a:r>
              <a:rPr lang="fi-FI" dirty="0" smtClean="0"/>
              <a:t>Työturvallisuuskilpailut 2009 - 2015</a:t>
            </a:r>
          </a:p>
          <a:p>
            <a:r>
              <a:rPr lang="fi-FI" dirty="0" smtClean="0"/>
              <a:t>Tapaturmien tilastointi 2010 alkaen</a:t>
            </a:r>
          </a:p>
          <a:p>
            <a:r>
              <a:rPr lang="fi-FI" dirty="0" smtClean="0"/>
              <a:t>Opinnäytetyönä laadittu kattotöiden turvallisuusohje </a:t>
            </a:r>
            <a:r>
              <a:rPr lang="fi-FI" dirty="0" smtClean="0"/>
              <a:t>2012, päivitys 2016</a:t>
            </a:r>
            <a:endParaRPr lang="fi-FI" dirty="0" smtClean="0"/>
          </a:p>
          <a:p>
            <a:r>
              <a:rPr lang="fi-FI" dirty="0" smtClean="0"/>
              <a:t>Turvallisuusliite </a:t>
            </a:r>
            <a:r>
              <a:rPr lang="fi-FI" dirty="0" smtClean="0"/>
              <a:t>2015</a:t>
            </a:r>
          </a:p>
          <a:p>
            <a:r>
              <a:rPr lang="fi-FI" dirty="0" smtClean="0"/>
              <a:t>Ohje sokkelityöskentelystä 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422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Työturvallisuusryhmä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Perttu Jauhiainen (pj), Jyrki Järvinen, Kari Lappalainen, Harri Grönholm, Marko Kilpeläinen, Jukka </a:t>
            </a:r>
            <a:r>
              <a:rPr lang="fi-FI" dirty="0" err="1" smtClean="0"/>
              <a:t>Torpakko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247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Kattoliiton kokoukset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Sääntöjen mukaan kevät- ja syyskokous</a:t>
            </a:r>
          </a:p>
          <a:p>
            <a:pPr lvl="1"/>
            <a:r>
              <a:rPr lang="fi-FI" dirty="0" smtClean="0"/>
              <a:t>Äänioikeus jäsenillä (nimetyt edustajat), osallistumisoikeus kaikilla jäsenyritysten toimihenkilöillä ja Kattomestareilla.</a:t>
            </a:r>
          </a:p>
          <a:p>
            <a:pPr lvl="1"/>
            <a:r>
              <a:rPr lang="fi-FI" dirty="0" smtClean="0"/>
              <a:t>Yleensä joku teollisuusjäsen isännöi kevätkokouksen, Kattoliitto syyskokouksen</a:t>
            </a:r>
          </a:p>
          <a:p>
            <a:pPr lvl="1"/>
            <a:r>
              <a:rPr lang="fi-FI" dirty="0" smtClean="0"/>
              <a:t>Kevätkokous 2017 Helsingissä SK Tuote Oy:n järjestämänä</a:t>
            </a:r>
          </a:p>
          <a:p>
            <a:r>
              <a:rPr lang="fi-FI" dirty="0" smtClean="0"/>
              <a:t>Hallitus ja työryhmät kokoontuvat suljetusti, mutta tarvittaessa asiantuntijoita kuullen.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924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507</Words>
  <Application>Microsoft Macintosh PowerPoint</Application>
  <PresentationFormat>Näytössä katseltava diaesitys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8" baseType="lpstr">
      <vt:lpstr>Calibri</vt:lpstr>
      <vt:lpstr>Mangal</vt:lpstr>
      <vt:lpstr>Arial</vt:lpstr>
      <vt:lpstr>Office-teema</vt:lpstr>
      <vt:lpstr>Kattoliiton työryhmien esittely</vt:lpstr>
      <vt:lpstr>Hallitus</vt:lpstr>
      <vt:lpstr>Hallituksen tehtävät</vt:lpstr>
      <vt:lpstr>Tes-työryhmä</vt:lpstr>
      <vt:lpstr>Tekninen työryhmä</vt:lpstr>
      <vt:lpstr>Teollisuusryhmä</vt:lpstr>
      <vt:lpstr>Kattoliiton työturvallisuustyö</vt:lpstr>
      <vt:lpstr>Työturvallisuusryhmä</vt:lpstr>
      <vt:lpstr>Kattoliiton kokoukset</vt:lpstr>
      <vt:lpstr>Tapahtumia, viestintää</vt:lpstr>
      <vt:lpstr>Kattoliiton strategia</vt:lpstr>
      <vt:lpstr>Kattoliiton strategia</vt:lpstr>
      <vt:lpstr>Kattoliiton strategia</vt:lpstr>
      <vt:lpstr>Kiitos!</vt:lpstr>
    </vt:vector>
  </TitlesOfParts>
  <Company>Kattoliitto ry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Mikko Ahtola</dc:creator>
  <cp:lastModifiedBy>Mikko Ahtola</cp:lastModifiedBy>
  <cp:revision>22</cp:revision>
  <dcterms:created xsi:type="dcterms:W3CDTF">2015-03-09T06:58:08Z</dcterms:created>
  <dcterms:modified xsi:type="dcterms:W3CDTF">2017-02-03T12:33:29Z</dcterms:modified>
</cp:coreProperties>
</file>