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60" r:id="rId3"/>
    <p:sldId id="257" r:id="rId4"/>
    <p:sldId id="258" r:id="rId5"/>
    <p:sldId id="259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61" r:id="rId16"/>
    <p:sldId id="280" r:id="rId17"/>
    <p:sldId id="275" r:id="rId18"/>
    <p:sldId id="265" r:id="rId19"/>
    <p:sldId id="276" r:id="rId20"/>
    <p:sldId id="281" r:id="rId21"/>
  </p:sldIdLst>
  <p:sldSz cx="9144000" cy="6858000" type="screen4x3"/>
  <p:notesSz cx="6708775" cy="983615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6713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00475" y="0"/>
            <a:ext cx="2906713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0B232-544D-436E-9CE0-120928CC0EE1}" type="datetimeFigureOut">
              <a:rPr lang="fi-FI" smtClean="0"/>
              <a:pPr/>
              <a:t>2.1.2015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8188"/>
            <a:ext cx="4914900" cy="3687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1513" y="4672013"/>
            <a:ext cx="5365750" cy="442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42438"/>
            <a:ext cx="2906713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00475" y="9342438"/>
            <a:ext cx="2906713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97A55-4843-47B8-B42C-6C176434888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0860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77D5-47FF-4FE6-B7BC-6E6B3C4994DC}" type="datetime1">
              <a:rPr lang="fi-FI" smtClean="0"/>
              <a:pPr/>
              <a:t>2.1.2015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4F011-B37E-403A-8CB7-EBDE89EAA050}" type="datetime1">
              <a:rPr lang="fi-FI" smtClean="0"/>
              <a:pPr/>
              <a:t>2.1.2015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BA391-E1CB-450C-AC03-5BA6BFEE1350}" type="datetime1">
              <a:rPr lang="fi-FI" smtClean="0"/>
              <a:pPr/>
              <a:t>2.1.2015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0209F-0DA1-44C8-B7C5-F9DF02524664}" type="datetime1">
              <a:rPr lang="fi-FI" smtClean="0"/>
              <a:pPr/>
              <a:t>2.1.2015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E42C-7462-47DB-A3B4-96AEC791FD71}" type="datetime1">
              <a:rPr lang="fi-FI" smtClean="0"/>
              <a:pPr/>
              <a:t>2.1.2015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CE51-A876-403F-8C82-A1B4AE3CE44F}" type="datetime1">
              <a:rPr lang="fi-FI" smtClean="0"/>
              <a:pPr/>
              <a:t>2.1.2015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EBA4-C770-4546-9CB7-0BDB5AE7FE97}" type="datetime1">
              <a:rPr lang="fi-FI" smtClean="0"/>
              <a:pPr/>
              <a:t>2.1.2015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A919-2CA3-4EFA-AFDB-27516C0E8AD4}" type="datetime1">
              <a:rPr lang="fi-FI" smtClean="0"/>
              <a:pPr/>
              <a:t>2.1.2015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45C2-FCB6-4083-8131-12E00D73BDEE}" type="datetime1">
              <a:rPr lang="fi-FI" smtClean="0"/>
              <a:pPr/>
              <a:t>2.1.2015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1D41-6064-4482-98E1-B0681A602A3D}" type="datetime1">
              <a:rPr lang="fi-FI" smtClean="0"/>
              <a:pPr/>
              <a:t>2.1.2015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AE5F-95E4-4F07-9829-ABD5599A4DCA}" type="datetime1">
              <a:rPr lang="fi-FI" smtClean="0"/>
              <a:pPr/>
              <a:t>2.1.2015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605F7-514D-4A33-8769-A96333849185}" type="datetime1">
              <a:rPr lang="fi-FI" smtClean="0"/>
              <a:pPr/>
              <a:t>2.1.2015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257C8-451A-467A-A72B-A7AC5BEE65CC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368152"/>
          </a:xfrm>
        </p:spPr>
        <p:txBody>
          <a:bodyPr/>
          <a:lstStyle/>
          <a:p>
            <a:r>
              <a:rPr lang="fi-FI" sz="3200" b="1" dirty="0" smtClean="0"/>
              <a:t>Kattoliiton koulutuspäivä 2013 </a:t>
            </a:r>
            <a:r>
              <a:rPr lang="fi-FI" sz="1800" b="1" dirty="0" smtClean="0"/>
              <a:t/>
            </a:r>
            <a:br>
              <a:rPr lang="fi-FI" sz="1800" b="1" dirty="0" smtClean="0"/>
            </a:br>
            <a:r>
              <a:rPr lang="fi-FI" sz="1800" b="1" dirty="0" smtClean="0"/>
              <a:t>Messukeskus  5.2.2013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95536" y="2420888"/>
            <a:ext cx="8424936" cy="3888432"/>
          </a:xfrm>
        </p:spPr>
        <p:txBody>
          <a:bodyPr/>
          <a:lstStyle/>
          <a:p>
            <a:r>
              <a:rPr lang="fi-FI" dirty="0" smtClean="0"/>
              <a:t>  </a:t>
            </a:r>
            <a:r>
              <a:rPr lang="fi-FI" sz="6000" b="1" dirty="0" smtClean="0">
                <a:solidFill>
                  <a:srgbClr val="FF0000"/>
                </a:solidFill>
              </a:rPr>
              <a:t>TOIMIVAT KATOT 2013</a:t>
            </a:r>
          </a:p>
          <a:p>
            <a:endParaRPr lang="fi-FI" dirty="0" smtClean="0">
              <a:solidFill>
                <a:srgbClr val="0070C0"/>
              </a:solidFill>
            </a:endParaRPr>
          </a:p>
          <a:p>
            <a:r>
              <a:rPr lang="fi-FI" sz="2000" b="1" dirty="0" smtClean="0">
                <a:solidFill>
                  <a:srgbClr val="0070C0"/>
                </a:solidFill>
              </a:rPr>
              <a:t>Pekka Järvinen</a:t>
            </a:r>
          </a:p>
          <a:p>
            <a:r>
              <a:rPr lang="fi-FI" sz="2000" b="1" dirty="0" smtClean="0">
                <a:solidFill>
                  <a:srgbClr val="0070C0"/>
                </a:solidFill>
              </a:rPr>
              <a:t>Katepal Oy</a:t>
            </a:r>
            <a:endParaRPr lang="fi-FI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flipV="1">
            <a:off x="457200" y="-387424"/>
            <a:ext cx="8229600" cy="387424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336704"/>
          </a:xfrm>
        </p:spPr>
        <p:txBody>
          <a:bodyPr/>
          <a:lstStyle/>
          <a:p>
            <a:pPr>
              <a:buNone/>
            </a:pPr>
            <a:r>
              <a:rPr lang="fi-FI" sz="2000" b="1" dirty="0" smtClean="0">
                <a:latin typeface="Arial" pitchFamily="34" charset="0"/>
                <a:cs typeface="Arial" pitchFamily="34" charset="0"/>
              </a:rPr>
              <a:t>Profiilipelti tai muu epätasainen pinta kantavana rakenteena</a:t>
            </a:r>
            <a:endParaRPr lang="fi-FI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fi-FI" sz="1400" b="1" dirty="0" smtClean="0">
                <a:solidFill>
                  <a:srgbClr val="00B0F0"/>
                </a:solidFill>
              </a:rPr>
              <a:t>	(aiheuttanut jonkin verran keskustelua)</a:t>
            </a:r>
            <a:endParaRPr lang="fi-FI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fi-FI" sz="2000" dirty="0" smtClean="0">
                <a:latin typeface="Arial" pitchFamily="34" charset="0"/>
                <a:cs typeface="Arial" pitchFamily="34" charset="0"/>
              </a:rPr>
              <a:t>Ennen höyrynsulun asentamista päälle pitää asentaa tasaava levymäinen rakenne (esim. vaneri, OSB –levy, mineraalivilla tai muu tarkoitukseen sopiva jäykkä eristyslevy)</a:t>
            </a:r>
          </a:p>
          <a:p>
            <a:r>
              <a:rPr lang="fi-FI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Suositeltavaa on käyttää riittävän lujuuden omaavaa rakennuslevyä (esim. vaneri), joka kiinnitetään profiililevyyn rakennesuunnittelijan ohjeiden mukaisesti</a:t>
            </a:r>
          </a:p>
          <a:p>
            <a:pPr lvl="1"/>
            <a:r>
              <a:rPr lang="fi-FI" sz="1600" dirty="0" smtClean="0">
                <a:latin typeface="Arial" pitchFamily="34" charset="0"/>
                <a:cs typeface="Arial" pitchFamily="34" charset="0"/>
              </a:rPr>
              <a:t>Höyrynsululla on sileä ja tasainen alusta</a:t>
            </a:r>
          </a:p>
          <a:p>
            <a:pPr lvl="1"/>
            <a:r>
              <a:rPr lang="fi-FI" sz="1600" dirty="0" smtClean="0">
                <a:latin typeface="Arial" pitchFamily="34" charset="0"/>
                <a:cs typeface="Arial" pitchFamily="34" charset="0"/>
              </a:rPr>
              <a:t>Höyrynsulku voidaan kiinnittää levyyn luotettavasti (esim. bitumiliimaus)</a:t>
            </a:r>
          </a:p>
          <a:p>
            <a:pPr lvl="1"/>
            <a:r>
              <a:rPr lang="fi-FI" sz="1600" dirty="0" smtClean="0">
                <a:latin typeface="Arial" pitchFamily="34" charset="0"/>
                <a:cs typeface="Arial" pitchFamily="34" charset="0"/>
              </a:rPr>
              <a:t>Läpivientien tiivistys höyrynsulkuun on helpompaa ja varmempaa</a:t>
            </a:r>
          </a:p>
          <a:p>
            <a:pPr lvl="1"/>
            <a:r>
              <a:rPr lang="fi-FI" sz="1600" dirty="0" smtClean="0">
                <a:latin typeface="Arial" pitchFamily="34" charset="0"/>
                <a:cs typeface="Arial" pitchFamily="34" charset="0"/>
              </a:rPr>
              <a:t>Höyrynsulun vaurioitumisriski työn aikana vähenee oleellisesti</a:t>
            </a:r>
          </a:p>
          <a:p>
            <a:pPr lvl="1"/>
            <a:r>
              <a:rPr lang="fi-FI" sz="1600" dirty="0" smtClean="0">
                <a:latin typeface="Arial" pitchFamily="34" charset="0"/>
                <a:cs typeface="Arial" pitchFamily="34" charset="0"/>
              </a:rPr>
              <a:t>Lämmöneristeiden ja vesikatteen mekaaniset kiinnitykset levyyn</a:t>
            </a:r>
          </a:p>
          <a:p>
            <a:pPr lvl="2"/>
            <a:r>
              <a:rPr lang="fi-FI" sz="1400" dirty="0" smtClean="0">
                <a:latin typeface="Arial" pitchFamily="34" charset="0"/>
                <a:cs typeface="Arial" pitchFamily="34" charset="0"/>
              </a:rPr>
              <a:t>Kiinnityskohdan tiiviys parempi, kun alla on tukeva alusta</a:t>
            </a:r>
          </a:p>
          <a:p>
            <a:pPr lvl="2"/>
            <a:r>
              <a:rPr lang="fi-FI" sz="1400" dirty="0" smtClean="0">
                <a:latin typeface="Arial" pitchFamily="34" charset="0"/>
                <a:cs typeface="Arial" pitchFamily="34" charset="0"/>
              </a:rPr>
              <a:t>Vältetään turhia kiinnikkeiden reikiä (joita syntyy paljon, jos joudutaan etsimään profiilin harjanteita)</a:t>
            </a:r>
          </a:p>
          <a:p>
            <a:pPr lvl="1"/>
            <a:r>
              <a:rPr lang="fi-FI" sz="1600" dirty="0" smtClean="0">
                <a:latin typeface="Arial" pitchFamily="34" charset="0"/>
                <a:cs typeface="Arial" pitchFamily="34" charset="0"/>
              </a:rPr>
              <a:t>Kokemusten perusteella työnaikaiset olosuhteet paranevat</a:t>
            </a:r>
          </a:p>
          <a:p>
            <a:pPr lvl="2"/>
            <a:r>
              <a:rPr lang="fi-FI" sz="1400" dirty="0" smtClean="0">
                <a:latin typeface="Arial" pitchFamily="34" charset="0"/>
                <a:cs typeface="Arial" pitchFamily="34" charset="0"/>
              </a:rPr>
              <a:t>Liikkuminen katolla on helpompaa</a:t>
            </a:r>
          </a:p>
          <a:p>
            <a:pPr lvl="2"/>
            <a:r>
              <a:rPr lang="fi-FI" sz="1400" dirty="0" smtClean="0">
                <a:latin typeface="Arial" pitchFamily="34" charset="0"/>
                <a:cs typeface="Arial" pitchFamily="34" charset="0"/>
              </a:rPr>
              <a:t>Höyrynsulkua voi käyttää työnaikaisena vedeneristeenä</a:t>
            </a:r>
          </a:p>
          <a:p>
            <a:pPr lvl="2"/>
            <a:r>
              <a:rPr lang="fi-FI" sz="1400" dirty="0" smtClean="0">
                <a:latin typeface="Arial" pitchFamily="34" charset="0"/>
                <a:cs typeface="Arial" pitchFamily="34" charset="0"/>
              </a:rPr>
              <a:t>Lämmöneristeiden ja vedeneristeen asennukset nopeutuvat</a:t>
            </a:r>
          </a:p>
          <a:p>
            <a:pPr lvl="1"/>
            <a:r>
              <a:rPr lang="fi-FI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Koko rakenteen tiiveys paranee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10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flipV="1">
            <a:off x="457200" y="-171400"/>
            <a:ext cx="8229600" cy="171400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/>
          <a:lstStyle/>
          <a:p>
            <a:pPr>
              <a:buNone/>
            </a:pPr>
            <a:r>
              <a:rPr lang="fi-FI" sz="2400" b="1" dirty="0" smtClean="0">
                <a:latin typeface="Arial" pitchFamily="34" charset="0"/>
                <a:cs typeface="Arial" pitchFamily="34" charset="0"/>
              </a:rPr>
              <a:t>Lämmöneristyslevy alustat	</a:t>
            </a:r>
            <a:endParaRPr lang="fi-FI" sz="9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fi-FI" sz="1600" b="1" dirty="0" smtClean="0">
                <a:solidFill>
                  <a:srgbClr val="00B0F0"/>
                </a:solidFill>
              </a:rPr>
              <a:t>(aiheuttanut jonkin verran keskustelua)</a:t>
            </a:r>
            <a:endParaRPr lang="fi-FI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i-FI" sz="2000" dirty="0" smtClean="0">
                <a:latin typeface="Arial" pitchFamily="34" charset="0"/>
                <a:cs typeface="Arial" pitchFamily="34" charset="0"/>
              </a:rPr>
              <a:t>Lämmöneriste vedeneristeen alustana joutuu erilaisten kuormitusten alaiseksi </a:t>
            </a:r>
          </a:p>
          <a:p>
            <a:pPr lvl="1"/>
            <a:r>
              <a:rPr lang="fi-FI" sz="1600" dirty="0" smtClean="0">
                <a:latin typeface="Arial" pitchFamily="34" charset="0"/>
                <a:cs typeface="Arial" pitchFamily="34" charset="0"/>
              </a:rPr>
              <a:t>Sisäpuolisia rasitustekijöitä ovat lämpötila ja sisäilman suhteellinen kosteus</a:t>
            </a:r>
          </a:p>
          <a:p>
            <a:pPr lvl="1"/>
            <a:r>
              <a:rPr lang="fi-FI" sz="1600" dirty="0" smtClean="0">
                <a:latin typeface="Arial" pitchFamily="34" charset="0"/>
                <a:cs typeface="Arial" pitchFamily="34" charset="0"/>
              </a:rPr>
              <a:t>Ulkopuolisena rasitustekijänä mekaaninen kuormitus</a:t>
            </a:r>
          </a:p>
          <a:p>
            <a:r>
              <a:rPr lang="fi-FI" sz="2000" dirty="0" smtClean="0">
                <a:latin typeface="Arial" pitchFamily="34" charset="0"/>
                <a:cs typeface="Arial" pitchFamily="34" charset="0"/>
              </a:rPr>
              <a:t>Puristuslujuuden mukaan ne jaetaan kolmeen eri rasitusluokkaan </a:t>
            </a:r>
          </a:p>
          <a:p>
            <a:pPr lvl="1"/>
            <a:r>
              <a:rPr lang="fi-FI" sz="1600" b="1" dirty="0" smtClean="0">
                <a:latin typeface="Arial" pitchFamily="34" charset="0"/>
                <a:cs typeface="Arial" pitchFamily="34" charset="0"/>
              </a:rPr>
              <a:t>R2, normaali </a:t>
            </a:r>
            <a:r>
              <a:rPr lang="fi-FI" sz="1600" dirty="0" smtClean="0">
                <a:latin typeface="Arial" pitchFamily="34" charset="0"/>
                <a:cs typeface="Arial" pitchFamily="34" charset="0"/>
              </a:rPr>
              <a:t>(esim. tavanomaiset asuin- ja tsto rakennukset/tilat)</a:t>
            </a:r>
          </a:p>
          <a:p>
            <a:pPr lvl="1"/>
            <a:r>
              <a:rPr lang="fi-FI" sz="1600" b="1" dirty="0" smtClean="0">
                <a:latin typeface="Arial" pitchFamily="34" charset="0"/>
                <a:cs typeface="Arial" pitchFamily="34" charset="0"/>
              </a:rPr>
              <a:t>R3, raskas </a:t>
            </a:r>
            <a:r>
              <a:rPr lang="fi-FI" sz="1600" dirty="0" smtClean="0">
                <a:latin typeface="Arial" pitchFamily="34" charset="0"/>
                <a:cs typeface="Arial" pitchFamily="34" charset="0"/>
              </a:rPr>
              <a:t>(esim. tavanomaiset teollisuus rakennukset/tilat)</a:t>
            </a:r>
          </a:p>
          <a:p>
            <a:pPr lvl="1"/>
            <a:r>
              <a:rPr lang="fi-FI" sz="1600" b="1" dirty="0" smtClean="0">
                <a:latin typeface="Arial" pitchFamily="34" charset="0"/>
                <a:cs typeface="Arial" pitchFamily="34" charset="0"/>
              </a:rPr>
              <a:t>R4, erittäin raskas </a:t>
            </a:r>
            <a:r>
              <a:rPr lang="fi-FI" sz="1600" dirty="0" smtClean="0">
                <a:latin typeface="Arial" pitchFamily="34" charset="0"/>
                <a:cs typeface="Arial" pitchFamily="34" charset="0"/>
              </a:rPr>
              <a:t>(esim. poikkeuksellisen raskaiden olosuhteiden kuormittavat teollisuus- tai muut tilat, joissa on korkea lämpötila ja/tai suhteellinen kosteus)</a:t>
            </a:r>
          </a:p>
          <a:p>
            <a:r>
              <a:rPr lang="fi-FI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Entinen luokka R1, jolla oli heikon puristuslujuus </a:t>
            </a:r>
            <a:r>
              <a:rPr lang="fi-FI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(20/40) </a:t>
            </a:r>
            <a:r>
              <a:rPr lang="fi-FI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on poistettu</a:t>
            </a:r>
          </a:p>
          <a:p>
            <a:endParaRPr lang="fi-FI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ulukko 3"/>
          <p:cNvGraphicFramePr>
            <a:graphicFrameLocks noGrp="1"/>
          </p:cNvGraphicFramePr>
          <p:nvPr/>
        </p:nvGraphicFramePr>
        <p:xfrm>
          <a:off x="539552" y="4365104"/>
          <a:ext cx="792088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20"/>
                <a:gridCol w="1980220"/>
                <a:gridCol w="1980220"/>
                <a:gridCol w="1980220"/>
              </a:tblGrid>
              <a:tr h="370840">
                <a:tc>
                  <a:txBody>
                    <a:bodyPr/>
                    <a:lstStyle/>
                    <a:p>
                      <a:endParaRPr lang="fi-FI" dirty="0" smtClean="0"/>
                    </a:p>
                    <a:p>
                      <a:endParaRPr lang="fi-FI" dirty="0" smtClean="0"/>
                    </a:p>
                    <a:p>
                      <a:r>
                        <a:rPr lang="fi-FI" dirty="0" smtClean="0"/>
                        <a:t>Rasitusluokka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Pohjakerros teräspoimulevyn  päällä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Ala- ja välikerrokset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Pintakerros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R2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          &gt; 50 kPa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          &gt; 30 kPa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         &gt; 50 kPa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R3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          &gt; 50 kPa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          &gt; 50 kPa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         &gt; 60 kPa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R4</a:t>
                      </a:r>
                      <a:endParaRPr lang="fi-FI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fi-FI" dirty="0" smtClean="0"/>
                        <a:t>                Mitoitetaan aina tapauskohtaisesti</a:t>
                      </a:r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11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flipV="1">
            <a:off x="457200" y="-171400"/>
            <a:ext cx="8229600" cy="446038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237312"/>
          </a:xfrm>
        </p:spPr>
        <p:txBody>
          <a:bodyPr/>
          <a:lstStyle/>
          <a:p>
            <a:pPr>
              <a:buNone/>
            </a:pPr>
            <a:r>
              <a:rPr lang="fi-FI" sz="2800" b="1" dirty="0" smtClean="0"/>
              <a:t>Lamellivillat </a:t>
            </a:r>
          </a:p>
          <a:p>
            <a:pPr>
              <a:buNone/>
            </a:pPr>
            <a:r>
              <a:rPr lang="fi-FI" sz="1600" b="1" dirty="0" smtClean="0">
                <a:solidFill>
                  <a:srgbClr val="00B0F0"/>
                </a:solidFill>
              </a:rPr>
              <a:t>(aiheuttanut jonkin verran keskustelua)</a:t>
            </a:r>
            <a:endParaRPr lang="fi-FI" sz="1600" b="1" dirty="0" smtClean="0"/>
          </a:p>
          <a:p>
            <a:pPr>
              <a:buNone/>
            </a:pPr>
            <a:endParaRPr lang="fi-FI" sz="2400" b="1" dirty="0" smtClean="0"/>
          </a:p>
          <a:p>
            <a:r>
              <a:rPr lang="fi-FI" sz="2400" dirty="0" smtClean="0">
                <a:latin typeface="Arial" pitchFamily="34" charset="0"/>
                <a:cs typeface="Arial" pitchFamily="34" charset="0"/>
              </a:rPr>
              <a:t>Tulossa rakenteisiin levymäisten villojen rinnalle (tai tilalle)</a:t>
            </a:r>
          </a:p>
          <a:p>
            <a:r>
              <a:rPr lang="fi-FI" sz="2400" dirty="0" smtClean="0">
                <a:latin typeface="Arial" pitchFamily="34" charset="0"/>
                <a:cs typeface="Arial" pitchFamily="34" charset="0"/>
              </a:rPr>
              <a:t>Puristuslujuus parempi kuin levymäisillä mineraalivillaeristeillä</a:t>
            </a:r>
          </a:p>
          <a:p>
            <a:r>
              <a:rPr lang="fi-FI" sz="2400" dirty="0" smtClean="0">
                <a:latin typeface="Arial" pitchFamily="34" charset="0"/>
                <a:cs typeface="Arial" pitchFamily="34" charset="0"/>
              </a:rPr>
              <a:t>Leveys 200-300 mm</a:t>
            </a:r>
          </a:p>
          <a:p>
            <a:r>
              <a:rPr lang="fi-FI" sz="2400" dirty="0" smtClean="0">
                <a:latin typeface="Arial" pitchFamily="34" charset="0"/>
                <a:cs typeface="Arial" pitchFamily="34" charset="0"/>
              </a:rPr>
              <a:t>Pituus 1500-3000 mm</a:t>
            </a:r>
          </a:p>
          <a:p>
            <a:r>
              <a:rPr lang="fi-FI" sz="2400" dirty="0" smtClean="0">
                <a:latin typeface="Arial" pitchFamily="34" charset="0"/>
                <a:cs typeface="Arial" pitchFamily="34" charset="0"/>
              </a:rPr>
              <a:t>Korkeus/paksuus 300-600 mm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12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flipV="1">
            <a:off x="457200" y="-171400"/>
            <a:ext cx="8229600" cy="171400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4087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i-FI" sz="2400" b="1" dirty="0" smtClean="0">
                <a:latin typeface="Arial" pitchFamily="34" charset="0"/>
                <a:cs typeface="Arial" pitchFamily="34" charset="0"/>
              </a:rPr>
              <a:t>Käännettyjen kattojen ja rakenteiden lämmöneristeet</a:t>
            </a:r>
          </a:p>
          <a:p>
            <a:pPr>
              <a:buNone/>
            </a:pPr>
            <a:endParaRPr lang="fi-FI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i-FI" sz="2400" dirty="0" smtClean="0"/>
              <a:t>Pääosin näissä on käytetty XPS-levyjä, mutta muidenkin levyjen käyttö on mahdollista, mikäli tuote täyttävät asetetut vaatimukset </a:t>
            </a:r>
            <a:r>
              <a:rPr lang="fi-FI" sz="1600" b="1" dirty="0" smtClean="0"/>
              <a:t> </a:t>
            </a:r>
          </a:p>
          <a:p>
            <a:endParaRPr lang="fi-FI" sz="2400" dirty="0" smtClean="0"/>
          </a:p>
          <a:p>
            <a:endParaRPr lang="fi-FI" sz="2400" dirty="0" smtClean="0"/>
          </a:p>
          <a:p>
            <a:endParaRPr lang="fi-FI" sz="2400" dirty="0" smtClean="0"/>
          </a:p>
          <a:p>
            <a:endParaRPr lang="fi-FI" sz="2400" dirty="0" smtClean="0"/>
          </a:p>
          <a:p>
            <a:endParaRPr lang="fi-FI" sz="2400" dirty="0" smtClean="0"/>
          </a:p>
          <a:p>
            <a:endParaRPr lang="fi-FI" sz="2400" dirty="0" smtClean="0"/>
          </a:p>
          <a:p>
            <a:endParaRPr lang="fi-FI" sz="2400" dirty="0" smtClean="0"/>
          </a:p>
          <a:p>
            <a:endParaRPr lang="fi-FI" sz="2400" dirty="0" smtClean="0"/>
          </a:p>
          <a:p>
            <a:endParaRPr lang="fi-FI" sz="2400" dirty="0" smtClean="0"/>
          </a:p>
          <a:p>
            <a:pPr>
              <a:buNone/>
            </a:pPr>
            <a:endParaRPr lang="fi-FI" sz="2400" dirty="0" smtClean="0"/>
          </a:p>
          <a:p>
            <a:pPr>
              <a:buNone/>
            </a:pPr>
            <a:r>
              <a:rPr lang="fi-FI" sz="1200" baseline="30000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fi-FI" sz="1200" dirty="0" smtClean="0">
                <a:latin typeface="Arial" pitchFamily="34" charset="0"/>
                <a:cs typeface="Arial" pitchFamily="34" charset="0"/>
              </a:rPr>
              <a:t>Vesikatoilla, mikäli siellä ei ole poikkeuksellisia kuormituksia, puristuslujuus voi olla alhaisempi, mutta materiaalin kosteustekniset arvot pitää silloinkin täyttyä</a:t>
            </a:r>
            <a:endParaRPr lang="fi-FI" sz="1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ulukko 3"/>
          <p:cNvGraphicFramePr>
            <a:graphicFrameLocks noGrp="1"/>
          </p:cNvGraphicFramePr>
          <p:nvPr/>
        </p:nvGraphicFramePr>
        <p:xfrm>
          <a:off x="467544" y="2348880"/>
          <a:ext cx="8136904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548172"/>
                <a:gridCol w="2916324"/>
                <a:gridCol w="1152128"/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Ominaisuus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Testaus-menetelmä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Tulos (vähimmäisvaatimus) </a:t>
                      </a:r>
                    </a:p>
                    <a:p>
                      <a:r>
                        <a:rPr lang="fi-FI" dirty="0" smtClean="0"/>
                        <a:t>ja</a:t>
                      </a:r>
                      <a:r>
                        <a:rPr lang="fi-FI" baseline="0" dirty="0" smtClean="0"/>
                        <a:t> luokka</a:t>
                      </a:r>
                      <a:r>
                        <a:rPr lang="fi-FI" dirty="0" smtClean="0"/>
                        <a:t>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Yksikkö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fi-FI" b="1" dirty="0" smtClean="0"/>
                        <a:t>Lujuusominaisuudet</a:t>
                      </a:r>
                      <a:endParaRPr lang="fi-FI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Puristuslujuus</a:t>
                      </a:r>
                    </a:p>
                    <a:p>
                      <a:r>
                        <a:rPr lang="fi-FI" dirty="0" smtClean="0"/>
                        <a:t>Pitkäaikaiskuormitus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EN 826</a:t>
                      </a:r>
                    </a:p>
                    <a:p>
                      <a:r>
                        <a:rPr lang="fi-FI" dirty="0" smtClean="0"/>
                        <a:t>EN 1606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300, CS(10\Y)300 </a:t>
                      </a:r>
                      <a:r>
                        <a:rPr lang="fi-FI" baseline="30000" dirty="0" smtClean="0"/>
                        <a:t>1)</a:t>
                      </a:r>
                    </a:p>
                    <a:p>
                      <a:r>
                        <a:rPr lang="fi-FI" baseline="0" dirty="0" smtClean="0"/>
                        <a:t>100, CC(2/1,5/50)100</a:t>
                      </a:r>
                      <a:endParaRPr lang="fi-FI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     kPa</a:t>
                      </a:r>
                    </a:p>
                    <a:p>
                      <a:r>
                        <a:rPr lang="fi-FI" dirty="0" smtClean="0"/>
                        <a:t>     kPa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fi-FI" b="1" dirty="0" smtClean="0"/>
                        <a:t>Kosteustekniset ominaisuudet</a:t>
                      </a:r>
                      <a:endParaRPr lang="fi-FI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Veden imeytyminen</a:t>
                      </a:r>
                    </a:p>
                    <a:p>
                      <a:r>
                        <a:rPr lang="fi-FI" dirty="0" smtClean="0"/>
                        <a:t>(upotuskokeessa)</a:t>
                      </a:r>
                    </a:p>
                    <a:p>
                      <a:r>
                        <a:rPr lang="fi-FI" dirty="0" smtClean="0"/>
                        <a:t>Veden imeytyminen</a:t>
                      </a:r>
                    </a:p>
                    <a:p>
                      <a:r>
                        <a:rPr lang="fi-FI" dirty="0" smtClean="0"/>
                        <a:t>(diffuusiolla)</a:t>
                      </a:r>
                    </a:p>
                    <a:p>
                      <a:r>
                        <a:rPr lang="fi-FI" dirty="0" smtClean="0"/>
                        <a:t>Jäätymis-sulamis- kestävyys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EN 12087</a:t>
                      </a:r>
                    </a:p>
                    <a:p>
                      <a:endParaRPr lang="fi-FI" dirty="0" smtClean="0"/>
                    </a:p>
                    <a:p>
                      <a:r>
                        <a:rPr lang="fi-FI" dirty="0" smtClean="0"/>
                        <a:t>EN 12088</a:t>
                      </a:r>
                    </a:p>
                    <a:p>
                      <a:endParaRPr lang="fi-FI" dirty="0" smtClean="0"/>
                    </a:p>
                    <a:p>
                      <a:r>
                        <a:rPr lang="fi-FI" dirty="0" smtClean="0"/>
                        <a:t>EN 12091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&lt; 0,7, WL(T)0,7</a:t>
                      </a:r>
                    </a:p>
                    <a:p>
                      <a:endParaRPr lang="fi-FI" dirty="0" smtClean="0"/>
                    </a:p>
                    <a:p>
                      <a:r>
                        <a:rPr lang="fi-FI" dirty="0" smtClean="0"/>
                        <a:t>&lt; 3, WD(V)3</a:t>
                      </a:r>
                    </a:p>
                    <a:p>
                      <a:endParaRPr lang="fi-FI" dirty="0" smtClean="0"/>
                    </a:p>
                    <a:p>
                      <a:r>
                        <a:rPr lang="fi-FI" dirty="0" smtClean="0"/>
                        <a:t>&lt; 1, FTCD1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      %</a:t>
                      </a:r>
                    </a:p>
                    <a:p>
                      <a:endParaRPr lang="fi-FI" dirty="0" smtClean="0"/>
                    </a:p>
                    <a:p>
                      <a:r>
                        <a:rPr lang="fi-FI" dirty="0" smtClean="0"/>
                        <a:t>      %</a:t>
                      </a:r>
                    </a:p>
                    <a:p>
                      <a:endParaRPr lang="fi-FI" dirty="0" smtClean="0"/>
                    </a:p>
                    <a:p>
                      <a:r>
                        <a:rPr lang="fi-FI" dirty="0" smtClean="0"/>
                        <a:t>      %</a:t>
                      </a:r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13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-217119"/>
            <a:ext cx="8229600" cy="45719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i-FI" sz="2400" b="1" dirty="0" smtClean="0">
                <a:latin typeface="Arial" pitchFamily="34" charset="0"/>
                <a:cs typeface="Arial" pitchFamily="34" charset="0"/>
              </a:rPr>
              <a:t>Loivien kattorakenteiden yksityiskohdat </a:t>
            </a:r>
            <a:endParaRPr lang="fi-FI" sz="1800" dirty="0" smtClean="0"/>
          </a:p>
          <a:p>
            <a:pPr>
              <a:buNone/>
            </a:pPr>
            <a:r>
              <a:rPr lang="fi-FI" sz="1600" b="1" dirty="0" smtClean="0">
                <a:solidFill>
                  <a:schemeClr val="accent2"/>
                </a:solidFill>
              </a:rPr>
              <a:t>(huomioitu RIL 107:ssä)</a:t>
            </a:r>
          </a:p>
          <a:p>
            <a:pPr>
              <a:buNone/>
            </a:pPr>
            <a:endParaRPr lang="fi-FI" sz="1600" dirty="0" smtClean="0"/>
          </a:p>
          <a:p>
            <a:r>
              <a:rPr lang="fi-FI" sz="2400" dirty="0" smtClean="0"/>
              <a:t>Detaljeista tarkennettuja ohjeita, </a:t>
            </a:r>
            <a:r>
              <a:rPr lang="fi-FI" sz="1800" dirty="0" smtClean="0"/>
              <a:t>mm:</a:t>
            </a:r>
          </a:p>
          <a:p>
            <a:pPr>
              <a:buNone/>
            </a:pPr>
            <a:r>
              <a:rPr lang="fi-FI" sz="1800" dirty="0" smtClean="0"/>
              <a:t>	</a:t>
            </a:r>
            <a:r>
              <a:rPr lang="fi-FI" sz="1800" b="1" dirty="0" smtClean="0"/>
              <a:t>Kattokaivot </a:t>
            </a:r>
          </a:p>
          <a:p>
            <a:pPr lvl="1"/>
            <a:r>
              <a:rPr lang="fi-FI" sz="2000" dirty="0" smtClean="0"/>
              <a:t>Kaivot kattoalueen alimpaan kohtaan </a:t>
            </a:r>
          </a:p>
          <a:p>
            <a:pPr lvl="1"/>
            <a:r>
              <a:rPr lang="fi-FI" sz="2000" dirty="0" smtClean="0"/>
              <a:t>Voidaan tehdä </a:t>
            </a:r>
            <a:r>
              <a:rPr lang="fi-FI" sz="2000" dirty="0" smtClean="0">
                <a:solidFill>
                  <a:srgbClr val="FF0000"/>
                </a:solidFill>
              </a:rPr>
              <a:t>ilman erillistä 20 mm syvennystä </a:t>
            </a:r>
          </a:p>
          <a:p>
            <a:pPr lvl="1"/>
            <a:r>
              <a:rPr lang="fi-FI" sz="2000" dirty="0" smtClean="0"/>
              <a:t>Kaivo kiinnitettävä luotettavasti rakenteisiin  </a:t>
            </a:r>
          </a:p>
          <a:p>
            <a:pPr lvl="1"/>
            <a:r>
              <a:rPr lang="fi-FI" sz="2000" dirty="0" smtClean="0"/>
              <a:t>Kaivo/poistoputki on liitettävä tiiviisti myös höyrynsulkuun</a:t>
            </a:r>
            <a:endParaRPr lang="fi-FI" sz="2000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fi-FI" sz="1800" b="1" dirty="0" smtClean="0"/>
              <a:t>Ylösnostot </a:t>
            </a:r>
          </a:p>
          <a:p>
            <a:pPr lvl="1"/>
            <a:r>
              <a:rPr lang="fi-FI" sz="2000" dirty="0" smtClean="0"/>
              <a:t>Ylösnostoja ei tarvitse pellittää alas asti </a:t>
            </a:r>
          </a:p>
          <a:p>
            <a:pPr lvl="1"/>
            <a:r>
              <a:rPr lang="fi-FI" sz="2000" dirty="0" smtClean="0"/>
              <a:t>Korkeiden ylösnostojen kiinnitykseen tarkempia ohjeita </a:t>
            </a:r>
          </a:p>
          <a:p>
            <a:pPr lvl="1">
              <a:buNone/>
            </a:pPr>
            <a:r>
              <a:rPr lang="fi-FI" sz="1800" b="1" dirty="0" smtClean="0"/>
              <a:t>Liikuntasaumat </a:t>
            </a:r>
          </a:p>
          <a:p>
            <a:pPr lvl="1"/>
            <a:r>
              <a:rPr lang="fi-FI" sz="2000" dirty="0" smtClean="0"/>
              <a:t>Vältettävä turhien liikuntasaumojen tekemistä vesikatteeseen, mahdollista joustavilla katemateriaaleilla </a:t>
            </a:r>
          </a:p>
          <a:p>
            <a:pPr lvl="1"/>
            <a:endParaRPr lang="fi-FI" sz="20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14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flipV="1">
            <a:off x="457200" y="-171400"/>
            <a:ext cx="8229600" cy="446038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6093296"/>
          </a:xfrm>
        </p:spPr>
        <p:txBody>
          <a:bodyPr>
            <a:normAutofit/>
          </a:bodyPr>
          <a:lstStyle/>
          <a:p>
            <a:r>
              <a:rPr lang="fi-FI" b="1" dirty="0" smtClean="0">
                <a:solidFill>
                  <a:srgbClr val="FF0000"/>
                </a:solidFill>
              </a:rPr>
              <a:t>Jyrkät katot  </a:t>
            </a:r>
            <a:endParaRPr lang="fi-FI" sz="2000" b="1" dirty="0" smtClean="0">
              <a:solidFill>
                <a:srgbClr val="FF0000"/>
              </a:solidFill>
            </a:endParaRPr>
          </a:p>
          <a:p>
            <a:pPr lvl="2">
              <a:buNone/>
            </a:pPr>
            <a:endParaRPr lang="fi-FI" dirty="0" smtClean="0"/>
          </a:p>
          <a:p>
            <a:pPr lvl="1"/>
            <a:r>
              <a:rPr lang="fi-FI" dirty="0" smtClean="0"/>
              <a:t>Ei kovin suuria muutoksia Toimivat Katot 2007 - julkaisuun</a:t>
            </a:r>
          </a:p>
          <a:p>
            <a:pPr lvl="1"/>
            <a:r>
              <a:rPr lang="fi-FI" dirty="0" smtClean="0"/>
              <a:t>Jyrkkien kattojen ohjeissa kiinnitetty huomiota mm. seuraaviin asioihin</a:t>
            </a:r>
          </a:p>
          <a:p>
            <a:pPr lvl="2"/>
            <a:r>
              <a:rPr lang="fi-FI" dirty="0" smtClean="0"/>
              <a:t>Aluskatteet </a:t>
            </a:r>
            <a:r>
              <a:rPr lang="fi-FI" sz="1600" b="1" dirty="0" smtClean="0">
                <a:solidFill>
                  <a:srgbClr val="00B0F0"/>
                </a:solidFill>
              </a:rPr>
              <a:t>(aiheuttanut jonkin verran keskustelua)</a:t>
            </a:r>
            <a:endParaRPr lang="fi-FI" sz="1600" dirty="0" smtClean="0"/>
          </a:p>
          <a:p>
            <a:pPr lvl="2"/>
            <a:r>
              <a:rPr lang="fi-FI" dirty="0" smtClean="0"/>
              <a:t>Minimikaltevuudet </a:t>
            </a:r>
            <a:r>
              <a:rPr lang="fi-FI" sz="1600" b="1" dirty="0" smtClean="0">
                <a:solidFill>
                  <a:srgbClr val="00B0F0"/>
                </a:solidFill>
              </a:rPr>
              <a:t>(aiheuttanut jonkin verran keskustelua)</a:t>
            </a:r>
            <a:endParaRPr lang="fi-FI" sz="1600" dirty="0" smtClean="0"/>
          </a:p>
          <a:p>
            <a:pPr lvl="2"/>
            <a:r>
              <a:rPr lang="fi-FI" dirty="0" smtClean="0"/>
              <a:t>Rakenteen tuuletus</a:t>
            </a:r>
          </a:p>
          <a:p>
            <a:pPr lvl="2"/>
            <a:r>
              <a:rPr lang="fi-FI" dirty="0" smtClean="0"/>
              <a:t>Läpivientien yksityiskohtiin</a:t>
            </a:r>
          </a:p>
          <a:p>
            <a:pPr lvl="2"/>
            <a:r>
              <a:rPr lang="fi-FI" dirty="0" smtClean="0"/>
              <a:t>Eri materiaalien yksityiskohtaisiin asennusohjeisiin</a:t>
            </a:r>
          </a:p>
          <a:p>
            <a:pPr>
              <a:buNone/>
            </a:pPr>
            <a:endParaRPr lang="fi-FI" dirty="0" smtClean="0"/>
          </a:p>
          <a:p>
            <a:pPr lvl="1"/>
            <a:endParaRPr lang="fi-FI" dirty="0" smtClean="0"/>
          </a:p>
          <a:p>
            <a:pPr lvl="3">
              <a:buNone/>
            </a:pPr>
            <a:endParaRPr 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15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i-FI" dirty="0" smtClean="0"/>
              <a:t>Aluskateluokitus </a:t>
            </a:r>
            <a:r>
              <a:rPr lang="fi-FI" sz="1600" b="1" dirty="0" smtClean="0">
                <a:solidFill>
                  <a:schemeClr val="accent2"/>
                </a:solidFill>
              </a:rPr>
              <a:t>(huomioitu RIL 107:ssä)</a:t>
            </a:r>
          </a:p>
          <a:p>
            <a:pPr lvl="3"/>
            <a:r>
              <a:rPr lang="fi-FI" dirty="0" smtClean="0"/>
              <a:t>Luokittelu käyttötavan mukaan AKK ja AKV</a:t>
            </a:r>
          </a:p>
          <a:p>
            <a:pPr lvl="4"/>
            <a:r>
              <a:rPr lang="fi-FI" dirty="0" smtClean="0"/>
              <a:t>AKK = kiinteälle alustalle asennettava aluskate</a:t>
            </a:r>
          </a:p>
          <a:p>
            <a:pPr lvl="4"/>
            <a:r>
              <a:rPr lang="fi-FI" dirty="0" smtClean="0"/>
              <a:t>AKV = vapaasti asennettava (”roikkuva”) aluskate </a:t>
            </a:r>
          </a:p>
          <a:p>
            <a:pPr lvl="4"/>
            <a:r>
              <a:rPr lang="fi-FI" dirty="0" smtClean="0"/>
              <a:t>Numerolla 1 ja 2 ilmaistaan vaatimustaso (esim. AKK1 vastaa lähes TL2-luokan ja AKK2 entistä TL4-luokan bitumikermiä)</a:t>
            </a:r>
          </a:p>
          <a:p>
            <a:pPr lvl="3"/>
            <a:r>
              <a:rPr lang="fi-FI" dirty="0" smtClean="0"/>
              <a:t>Jaottelu muovi- ja bitumipohjaisiin aluskatteisiin</a:t>
            </a:r>
          </a:p>
          <a:p>
            <a:pPr lvl="3"/>
            <a:r>
              <a:rPr lang="fi-FI" dirty="0" smtClean="0"/>
              <a:t>Diffuusioavoimet aluskatteet käsitelty erikseen </a:t>
            </a:r>
            <a:endParaRPr lang="fi-FI" sz="1600" b="1" dirty="0" smtClean="0"/>
          </a:p>
          <a:p>
            <a:pPr lvl="3"/>
            <a:r>
              <a:rPr lang="fi-FI" dirty="0" smtClean="0"/>
              <a:t>Antikondenssipintaisia aluskatteita ei tulisi käyttää kiinteällä alustalla </a:t>
            </a:r>
            <a:r>
              <a:rPr lang="fi-FI" sz="1600" b="1" dirty="0" smtClean="0">
                <a:solidFill>
                  <a:srgbClr val="00B0F0"/>
                </a:solidFill>
              </a:rPr>
              <a:t>(aiheuttanut jonkin verran keskustelua)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16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243408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0"/>
            <a:ext cx="8229600" cy="6198171"/>
          </a:xfrm>
        </p:spPr>
        <p:txBody>
          <a:bodyPr>
            <a:normAutofit/>
          </a:bodyPr>
          <a:lstStyle/>
          <a:p>
            <a:r>
              <a:rPr lang="fi-FI" sz="2000" dirty="0" smtClean="0">
                <a:latin typeface="Arial" pitchFamily="34" charset="0"/>
                <a:cs typeface="Arial" pitchFamily="34" charset="0"/>
              </a:rPr>
              <a:t>Eri katteiden minimikaltevuuksia </a:t>
            </a:r>
          </a:p>
          <a:p>
            <a:pPr>
              <a:buNone/>
            </a:pPr>
            <a:r>
              <a:rPr lang="fi-FI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i-FI" sz="1600" b="1" dirty="0" smtClean="0">
                <a:solidFill>
                  <a:schemeClr val="accent2"/>
                </a:solidFill>
              </a:rPr>
              <a:t>(huomioitu RIL 107:ssä)</a:t>
            </a:r>
            <a:r>
              <a:rPr lang="fi-FI" sz="1600" b="1" dirty="0" smtClean="0">
                <a:solidFill>
                  <a:srgbClr val="00B0F0"/>
                </a:solidFill>
              </a:rPr>
              <a:t> (aiheuttanut jonkin verran keskustelua)</a:t>
            </a:r>
            <a:endParaRPr lang="fi-FI" sz="1600" b="1" dirty="0" smtClean="0">
              <a:latin typeface="Arial" pitchFamily="34" charset="0"/>
              <a:cs typeface="Arial" pitchFamily="34" charset="0"/>
            </a:endParaRPr>
          </a:p>
          <a:p>
            <a:endParaRPr lang="fi-FI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ulukko 3"/>
          <p:cNvGraphicFramePr>
            <a:graphicFrameLocks noGrp="1"/>
          </p:cNvGraphicFramePr>
          <p:nvPr/>
        </p:nvGraphicFramePr>
        <p:xfrm>
          <a:off x="467544" y="764704"/>
          <a:ext cx="8208912" cy="594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2648"/>
                <a:gridCol w="2376264"/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Katemateriaali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Minimikaltevuus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b="1" u="sng" dirty="0" smtClean="0"/>
                        <a:t>Bitumikatteet: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i-FI" dirty="0" smtClean="0"/>
                        <a:t> Kolmiorimakate,</a:t>
                      </a:r>
                      <a:r>
                        <a:rPr lang="fi-FI" baseline="0" dirty="0" smtClean="0"/>
                        <a:t> perinteinen ilman aluskermiä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i-FI" baseline="0" dirty="0" smtClean="0"/>
                        <a:t> Kolmiorimakate, aluskermillä (AKK)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i-FI" baseline="0" dirty="0" smtClean="0"/>
                        <a:t> Kattolaattakate, aluskermillä (AKK)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i-FI" baseline="0" dirty="0" smtClean="0"/>
                        <a:t> Tiivissaumakate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 smtClean="0"/>
                    </a:p>
                    <a:p>
                      <a:r>
                        <a:rPr lang="fi-FI" dirty="0" smtClean="0"/>
                        <a:t>1:3</a:t>
                      </a:r>
                    </a:p>
                    <a:p>
                      <a:r>
                        <a:rPr lang="fi-FI" b="1" dirty="0" smtClean="0"/>
                        <a:t>                      1:10</a:t>
                      </a:r>
                    </a:p>
                    <a:p>
                      <a:r>
                        <a:rPr lang="fi-FI" dirty="0" smtClean="0"/>
                        <a:t>         1:5</a:t>
                      </a:r>
                    </a:p>
                    <a:p>
                      <a:r>
                        <a:rPr lang="fi-FI" dirty="0" smtClean="0"/>
                        <a:t>                      1:10 - 1:80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b="1" u="sng" dirty="0" smtClean="0"/>
                        <a:t>Metallikatteet: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i-FI" dirty="0" smtClean="0"/>
                        <a:t> Muotolevykate, aluskatteella (AKV)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i-FI" dirty="0" smtClean="0"/>
                        <a:t> Poimulevykate, aluskatteella (AKV)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i-FI" dirty="0" smtClean="0"/>
                        <a:t> Pystysaumakate, aluskatteella (AKV)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i-FI" dirty="0" smtClean="0"/>
                        <a:t> Saumattu</a:t>
                      </a:r>
                      <a:r>
                        <a:rPr lang="fi-FI" baseline="0" dirty="0" smtClean="0"/>
                        <a:t> teräskate, umpilaudoitus ja aluskermi (AKK)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i-FI" baseline="0" dirty="0" smtClean="0"/>
                        <a:t> Saumattu teräskate, aluskatteella (AKV)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i-FI" baseline="0" dirty="0" smtClean="0"/>
                        <a:t> Saumattu teräskate, </a:t>
                      </a:r>
                      <a:r>
                        <a:rPr lang="fi-FI" b="0" baseline="0" dirty="0" smtClean="0"/>
                        <a:t>ilman aluskatetta</a:t>
                      </a:r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 smtClean="0"/>
                    </a:p>
                    <a:p>
                      <a:r>
                        <a:rPr lang="fi-FI" b="1" dirty="0" smtClean="0"/>
                        <a:t>    1:4</a:t>
                      </a:r>
                    </a:p>
                    <a:p>
                      <a:r>
                        <a:rPr lang="fi-FI" dirty="0" smtClean="0"/>
                        <a:t>    1:4 – 1:6</a:t>
                      </a:r>
                    </a:p>
                    <a:p>
                      <a:r>
                        <a:rPr lang="fi-FI" b="1" dirty="0" smtClean="0"/>
                        <a:t>              1:6</a:t>
                      </a:r>
                    </a:p>
                    <a:p>
                      <a:r>
                        <a:rPr lang="fi-FI" dirty="0" smtClean="0"/>
                        <a:t>                       1:10</a:t>
                      </a:r>
                    </a:p>
                    <a:p>
                      <a:r>
                        <a:rPr lang="fi-FI" b="1" dirty="0" smtClean="0"/>
                        <a:t>                 1:7</a:t>
                      </a:r>
                    </a:p>
                    <a:p>
                      <a:r>
                        <a:rPr lang="fi-FI" b="1" dirty="0" smtClean="0"/>
                        <a:t>1:3</a:t>
                      </a:r>
                      <a:endParaRPr lang="fi-FI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b="1" u="sng" dirty="0" smtClean="0"/>
                        <a:t>Tiilikatteet: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i-FI" dirty="0" smtClean="0"/>
                        <a:t> Betonikattotiilet, aluskatteella (AKV)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i-FI" baseline="0" dirty="0" smtClean="0"/>
                        <a:t> Betonikattotiilet, umpilaudoitus ja aluskermi (AKK)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i-FI" baseline="0" dirty="0" smtClean="0"/>
                        <a:t> Savikattotiilet, aluskatteella (AKV)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i-FI" baseline="0" dirty="0" smtClean="0"/>
                        <a:t> Savikattotiilet, umpilaudoitus ja aluskermi (AKK)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 smtClean="0"/>
                    </a:p>
                    <a:p>
                      <a:r>
                        <a:rPr lang="fi-FI" dirty="0" smtClean="0"/>
                        <a:t>    1:4</a:t>
                      </a:r>
                    </a:p>
                    <a:p>
                      <a:r>
                        <a:rPr lang="fi-FI" dirty="0" smtClean="0"/>
                        <a:t>         1:5</a:t>
                      </a:r>
                    </a:p>
                    <a:p>
                      <a:r>
                        <a:rPr lang="fi-FI" dirty="0" smtClean="0"/>
                        <a:t>1:3</a:t>
                      </a:r>
                    </a:p>
                    <a:p>
                      <a:r>
                        <a:rPr lang="fi-FI" dirty="0" smtClean="0"/>
                        <a:t>    1:4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b="1" u="sng" dirty="0" smtClean="0"/>
                        <a:t>Muut katteet:</a:t>
                      </a:r>
                    </a:p>
                    <a:p>
                      <a:r>
                        <a:rPr lang="fi-FI" dirty="0" smtClean="0"/>
                        <a:t>- Aaltolevykatteet, aluskatteella (AKV)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 smtClean="0"/>
                    </a:p>
                    <a:p>
                      <a:r>
                        <a:rPr lang="fi-FI" dirty="0" smtClean="0"/>
                        <a:t>    1:4</a:t>
                      </a:r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17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584176"/>
          </a:xfrm>
        </p:spPr>
        <p:txBody>
          <a:bodyPr>
            <a:normAutofit/>
          </a:bodyPr>
          <a:lstStyle/>
          <a:p>
            <a:r>
              <a:rPr lang="fi-FI" sz="4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Pihakannet, terassit ja parvekkeet</a:t>
            </a:r>
            <a:r>
              <a:rPr lang="fi-FI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br>
              <a:rPr lang="fi-FI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fi-FI" sz="2000" b="1" dirty="0">
              <a:solidFill>
                <a:schemeClr val="accent1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085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i-FI" sz="2400" b="1" dirty="0" smtClean="0"/>
              <a:t>Yleistä </a:t>
            </a:r>
            <a:endParaRPr lang="fi-FI" sz="1600" b="1" dirty="0" smtClean="0"/>
          </a:p>
          <a:p>
            <a:pPr>
              <a:buNone/>
            </a:pPr>
            <a:endParaRPr lang="fi-FI" sz="2400" b="1" dirty="0" smtClean="0"/>
          </a:p>
          <a:p>
            <a:pPr>
              <a:buNone/>
            </a:pPr>
            <a:r>
              <a:rPr lang="fi-FI" sz="2400" b="1" dirty="0" smtClean="0"/>
              <a:t>	</a:t>
            </a:r>
            <a:r>
              <a:rPr lang="fi-FI" sz="2400" dirty="0" smtClean="0"/>
              <a:t>-	Vedeneristysten kallistukset tulisi tehdä kantavalla 	rakenteella tai sen päälle tehdyllä kallistusvalulla  </a:t>
            </a:r>
            <a:endParaRPr lang="fi-FI" sz="2400" b="1" dirty="0" smtClean="0"/>
          </a:p>
          <a:p>
            <a:pPr>
              <a:buNone/>
            </a:pPr>
            <a:r>
              <a:rPr lang="fi-FI" sz="2400" b="1" dirty="0" smtClean="0"/>
              <a:t>	</a:t>
            </a:r>
            <a:r>
              <a:rPr lang="fi-FI" sz="2400" dirty="0" smtClean="0"/>
              <a:t>-</a:t>
            </a:r>
            <a:r>
              <a:rPr lang="fi-FI" sz="2400" b="1" dirty="0" smtClean="0"/>
              <a:t> 	Lämmöneristetty liikennöity pihakansi tai vastaava 	rakenne tulee toteuttaa aina </a:t>
            </a:r>
            <a:r>
              <a:rPr lang="fi-FI" sz="2400" b="1" dirty="0" smtClean="0">
                <a:solidFill>
                  <a:srgbClr val="FF0000"/>
                </a:solidFill>
              </a:rPr>
              <a:t>käännettynä rakenteena </a:t>
            </a:r>
          </a:p>
          <a:p>
            <a:pPr>
              <a:buNone/>
            </a:pPr>
            <a:r>
              <a:rPr lang="fi-FI" dirty="0" smtClean="0"/>
              <a:t>	- 	</a:t>
            </a:r>
            <a:r>
              <a:rPr lang="fi-FI" sz="2400" dirty="0" smtClean="0"/>
              <a:t>Suljettu rakenne on erittäin riskialtis, minkä vuoksi se 	soveltuu vain poikkeustapauksissa edes 	liikennöimättömiin piha- tai terassirakenteisiin ja vaatii 	aina erityissuunnittelua</a:t>
            </a:r>
          </a:p>
          <a:p>
            <a:pPr>
              <a:buNone/>
            </a:pPr>
            <a:r>
              <a:rPr lang="fi-FI" sz="2400" dirty="0" smtClean="0"/>
              <a:t>	</a:t>
            </a:r>
          </a:p>
          <a:p>
            <a:pPr lvl="1"/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18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flipV="1">
            <a:off x="457200" y="-387424"/>
            <a:ext cx="8229600" cy="387424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525344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fi-FI" b="1" dirty="0" smtClean="0"/>
              <a:t>Lämmöneristetyt liikennöidyt tasot ja pihakannet</a:t>
            </a:r>
            <a:r>
              <a:rPr lang="fi-FI" dirty="0" smtClean="0"/>
              <a:t> </a:t>
            </a:r>
            <a:endParaRPr lang="fi-FI" sz="1800" b="1" dirty="0" smtClean="0"/>
          </a:p>
          <a:p>
            <a:pPr lvl="2"/>
            <a:r>
              <a:rPr lang="fi-FI" sz="2000" dirty="0" smtClean="0"/>
              <a:t>Käytännössä aina käännetty rakenne</a:t>
            </a:r>
          </a:p>
          <a:p>
            <a:pPr lvl="2"/>
            <a:r>
              <a:rPr lang="fi-FI" sz="2000" dirty="0" smtClean="0"/>
              <a:t>Käyttöluokka VE 80R tai VE 80</a:t>
            </a:r>
          </a:p>
          <a:p>
            <a:pPr lvl="2"/>
            <a:r>
              <a:rPr lang="fi-FI" sz="2000" dirty="0" smtClean="0">
                <a:solidFill>
                  <a:srgbClr val="FF0000"/>
                </a:solidFill>
              </a:rPr>
              <a:t>Lämmöneristeiden alle aina hyvä salaojituskerros, käytännössä salaojamatto tai -levy</a:t>
            </a:r>
          </a:p>
          <a:p>
            <a:pPr lvl="2"/>
            <a:r>
              <a:rPr lang="fi-FI" sz="2000" dirty="0" smtClean="0">
                <a:solidFill>
                  <a:srgbClr val="FF0000"/>
                </a:solidFill>
              </a:rPr>
              <a:t>Ns. ”kaukalo”-periaate ylösnostoissa</a:t>
            </a:r>
          </a:p>
          <a:p>
            <a:pPr lvl="2"/>
            <a:r>
              <a:rPr lang="fi-FI" sz="2000" dirty="0" smtClean="0">
                <a:solidFill>
                  <a:srgbClr val="FF0000"/>
                </a:solidFill>
              </a:rPr>
              <a:t>Liikuntasaumoja vältettävä; tarvittaessa suunnitellaan aina erikseen</a:t>
            </a:r>
          </a:p>
          <a:p>
            <a:pPr lvl="2"/>
            <a:r>
              <a:rPr lang="fi-FI" sz="2000" dirty="0" smtClean="0"/>
              <a:t>Ei suositella uritettuja eristyslevyjä</a:t>
            </a:r>
          </a:p>
          <a:p>
            <a:pPr lvl="1">
              <a:buNone/>
            </a:pPr>
            <a:r>
              <a:rPr lang="fi-FI" b="1" dirty="0" smtClean="0"/>
              <a:t>Lämmöneristetyt terassit ja parvekkeet </a:t>
            </a:r>
            <a:endParaRPr lang="fi-FI" sz="1800" b="1" dirty="0" smtClean="0"/>
          </a:p>
          <a:p>
            <a:pPr lvl="2"/>
            <a:r>
              <a:rPr lang="fi-FI" sz="2000" dirty="0" smtClean="0"/>
              <a:t>Yleensä käännetty rakenne</a:t>
            </a:r>
          </a:p>
          <a:p>
            <a:pPr lvl="2"/>
            <a:r>
              <a:rPr lang="fi-FI" sz="1800" dirty="0" smtClean="0"/>
              <a:t>suljettu rakenne mahdollinen , mutta ei suositeltava (riskialtis rakenne)</a:t>
            </a:r>
          </a:p>
          <a:p>
            <a:pPr lvl="1">
              <a:buNone/>
            </a:pPr>
            <a:r>
              <a:rPr lang="fi-FI" b="1" dirty="0" smtClean="0"/>
              <a:t>Kylmät rakenteet</a:t>
            </a:r>
            <a:r>
              <a:rPr lang="fi-FI" dirty="0" smtClean="0"/>
              <a:t> </a:t>
            </a:r>
            <a:endParaRPr lang="fi-FI" sz="1800" dirty="0" smtClean="0"/>
          </a:p>
          <a:p>
            <a:pPr lvl="2"/>
            <a:r>
              <a:rPr lang="fi-FI" sz="2000" dirty="0" smtClean="0"/>
              <a:t>Käyttöluokka VE 80R tai VE 80</a:t>
            </a:r>
          </a:p>
          <a:p>
            <a:pPr lvl="2"/>
            <a:r>
              <a:rPr lang="fi-FI" sz="2000" dirty="0" smtClean="0"/>
              <a:t>Rakenteen käyttötarkoitus ja pintakerrokset huomioitava valittaessa vedeneristyskermejä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19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r>
              <a:rPr lang="fi-FI" dirty="0" smtClean="0"/>
              <a:t>Yleistä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>
              <a:buNone/>
            </a:pPr>
            <a:endParaRPr lang="fi-FI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fi-FI" sz="2400" dirty="0" smtClean="0">
                <a:latin typeface="Arial" pitchFamily="34" charset="0"/>
                <a:cs typeface="Arial" pitchFamily="34" charset="0"/>
              </a:rPr>
              <a:t>Valmisteluun vaikuttaneita  rinnakkaisprojekteja</a:t>
            </a:r>
          </a:p>
          <a:p>
            <a:pPr lvl="1"/>
            <a:r>
              <a:rPr lang="fi-FI" sz="2000" b="1" dirty="0" smtClean="0">
                <a:latin typeface="Arial" pitchFamily="34" charset="0"/>
                <a:cs typeface="Arial" pitchFamily="34" charset="0"/>
              </a:rPr>
              <a:t>RIL 107-2012</a:t>
            </a:r>
          </a:p>
          <a:p>
            <a:pPr lvl="1"/>
            <a:r>
              <a:rPr lang="fi-FI" sz="2000" b="1" dirty="0" smtClean="0">
                <a:latin typeface="Arial" pitchFamily="34" charset="0"/>
                <a:cs typeface="Arial" pitchFamily="34" charset="0"/>
              </a:rPr>
              <a:t>Kattoliitto</a:t>
            </a:r>
          </a:p>
          <a:p>
            <a:pPr lvl="2"/>
            <a:r>
              <a:rPr lang="fi-FI" sz="2000" dirty="0" smtClean="0">
                <a:latin typeface="Arial" pitchFamily="34" charset="0"/>
                <a:cs typeface="Arial" pitchFamily="34" charset="0"/>
              </a:rPr>
              <a:t>Bitumikateluokitus, täsmennyksiä 2012</a:t>
            </a:r>
            <a:endParaRPr lang="fi-FI" sz="2000" b="1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fi-FI" sz="2000" dirty="0" smtClean="0">
                <a:latin typeface="Arial" pitchFamily="34" charset="0"/>
                <a:cs typeface="Arial" pitchFamily="34" charset="0"/>
              </a:rPr>
              <a:t>Aluskateluokitus, täsmennyksiä 2012</a:t>
            </a:r>
            <a:endParaRPr lang="fi-FI" sz="2000" b="1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fi-FI" sz="2000" dirty="0" smtClean="0">
                <a:latin typeface="Arial" pitchFamily="34" charset="0"/>
                <a:cs typeface="Arial" pitchFamily="34" charset="0"/>
              </a:rPr>
              <a:t>Yläpohjarakenteiden höyrynsulkuluokitus ja ohje 2012</a:t>
            </a:r>
            <a:endParaRPr lang="fi-FI" sz="2000" b="1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fi-FI" sz="2000" dirty="0" smtClean="0">
                <a:latin typeface="Arial" pitchFamily="34" charset="0"/>
                <a:cs typeface="Arial" pitchFamily="34" charset="0"/>
              </a:rPr>
              <a:t> PVC –kateluokitus 2012</a:t>
            </a:r>
            <a:endParaRPr lang="fi-FI" sz="2000" b="1" dirty="0" smtClean="0">
              <a:latin typeface="Arial" pitchFamily="34" charset="0"/>
              <a:cs typeface="Arial" pitchFamily="34" charset="0"/>
            </a:endParaRPr>
          </a:p>
          <a:p>
            <a:pPr lvl="2"/>
            <a:endParaRPr lang="fi-FI" sz="16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fi-FI" sz="2000" b="1" dirty="0" smtClean="0">
                <a:latin typeface="Arial" pitchFamily="34" charset="0"/>
                <a:cs typeface="Arial" pitchFamily="34" charset="0"/>
              </a:rPr>
              <a:t>Rakennustietosäätiö</a:t>
            </a:r>
            <a:endParaRPr lang="fi-FI" dirty="0" smtClean="0"/>
          </a:p>
          <a:p>
            <a:pPr lvl="2"/>
            <a:r>
              <a:rPr lang="fi-FI" sz="2000" dirty="0" smtClean="0">
                <a:latin typeface="Arial" pitchFamily="34" charset="0"/>
                <a:cs typeface="Arial" pitchFamily="34" charset="0"/>
              </a:rPr>
              <a:t>RT 85-10562 (1995) Kate sileästä ohutlevystä (uusittavana)</a:t>
            </a:r>
          </a:p>
          <a:p>
            <a:pPr lvl="2"/>
            <a:endParaRPr lang="fi-FI" dirty="0" smtClean="0"/>
          </a:p>
          <a:p>
            <a:pPr lvl="2">
              <a:buNone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2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91264" cy="549775"/>
          </a:xfrm>
        </p:spPr>
        <p:txBody>
          <a:bodyPr>
            <a:normAutofit fontScale="90000"/>
          </a:bodyPr>
          <a:lstStyle/>
          <a:p>
            <a:r>
              <a:rPr lang="fi-FI" dirty="0"/>
              <a:t>Jäseniltä tulleita kommentteja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fi-FI" dirty="0" smtClean="0"/>
              <a:t>Yhteensä  11 kpl (8 eri jäsenliikkeestä)</a:t>
            </a:r>
          </a:p>
          <a:p>
            <a:pPr lvl="1"/>
            <a:r>
              <a:rPr lang="fi-FI" dirty="0" smtClean="0"/>
              <a:t>Aiheittain</a:t>
            </a:r>
          </a:p>
          <a:p>
            <a:pPr lvl="2"/>
            <a:r>
              <a:rPr lang="fi-FI" dirty="0" smtClean="0"/>
              <a:t>Höyrynsulut 			3</a:t>
            </a:r>
          </a:p>
          <a:p>
            <a:pPr lvl="2"/>
            <a:r>
              <a:rPr lang="fi-FI" dirty="0" smtClean="0"/>
              <a:t>Lämmöneristeet 		2</a:t>
            </a:r>
          </a:p>
          <a:p>
            <a:pPr lvl="2"/>
            <a:r>
              <a:rPr lang="fi-FI" dirty="0" smtClean="0"/>
              <a:t>Tiilikatot			2</a:t>
            </a:r>
          </a:p>
          <a:p>
            <a:pPr lvl="2"/>
            <a:r>
              <a:rPr lang="fi-FI" dirty="0" err="1" smtClean="0"/>
              <a:t>Bitumikermiasennukset</a:t>
            </a:r>
            <a:r>
              <a:rPr lang="fi-FI" dirty="0" smtClean="0"/>
              <a:t>	2</a:t>
            </a:r>
          </a:p>
          <a:p>
            <a:pPr lvl="2"/>
            <a:r>
              <a:rPr lang="fi-FI" dirty="0" smtClean="0"/>
              <a:t>Käännettyrakenne		1</a:t>
            </a:r>
          </a:p>
          <a:p>
            <a:pPr lvl="2"/>
            <a:r>
              <a:rPr lang="fi-FI" dirty="0" smtClean="0"/>
              <a:t>Aluskatteet			1</a:t>
            </a:r>
          </a:p>
          <a:p>
            <a:pPr lvl="2"/>
            <a:r>
              <a:rPr lang="fi-FI" dirty="0" smtClean="0"/>
              <a:t>Katon huolto/takuu		1</a:t>
            </a:r>
          </a:p>
          <a:p>
            <a:pPr lvl="2"/>
            <a:r>
              <a:rPr lang="fi-FI" dirty="0" smtClean="0"/>
              <a:t>Lumieste			1</a:t>
            </a:r>
          </a:p>
          <a:p>
            <a:pPr lvl="2"/>
            <a:r>
              <a:rPr lang="fi-FI" dirty="0" smtClean="0"/>
              <a:t>Siltaeristykset		1</a:t>
            </a:r>
          </a:p>
          <a:p>
            <a:pPr lvl="2">
              <a:buNone/>
            </a:pPr>
            <a:endParaRPr lang="fi-FI" dirty="0" smtClean="0"/>
          </a:p>
          <a:p>
            <a:pPr lvl="2">
              <a:buNone/>
            </a:pPr>
            <a:r>
              <a:rPr lang="fi-FI" dirty="0" smtClean="0"/>
              <a:t>+ muutamia </a:t>
            </a:r>
            <a:r>
              <a:rPr lang="fi-FI" dirty="0" err="1" smtClean="0"/>
              <a:t>kirotusvirhe</a:t>
            </a:r>
            <a:r>
              <a:rPr lang="fi-FI" dirty="0" smtClean="0"/>
              <a:t> </a:t>
            </a:r>
            <a:r>
              <a:rPr lang="fi-FI" dirty="0" err="1" smtClean="0"/>
              <a:t>korauksia</a:t>
            </a:r>
            <a:endParaRPr lang="fi-FI" dirty="0" smtClean="0"/>
          </a:p>
          <a:p>
            <a:pPr lvl="2">
              <a:buNone/>
            </a:pPr>
            <a:endParaRPr lang="fi-FI" dirty="0" smtClean="0"/>
          </a:p>
          <a:p>
            <a:pPr lvl="2">
              <a:buNone/>
            </a:pPr>
            <a:endParaRPr lang="fi-FI" dirty="0" smtClean="0"/>
          </a:p>
          <a:p>
            <a:pPr lvl="2"/>
            <a:endParaRPr lang="fi-FI" dirty="0" smtClean="0"/>
          </a:p>
          <a:p>
            <a:pPr lvl="2"/>
            <a:endParaRPr lang="fi-FI" dirty="0" smtClean="0"/>
          </a:p>
          <a:p>
            <a:pPr lvl="2"/>
            <a:endParaRPr lang="fi-FI" dirty="0" smtClean="0"/>
          </a:p>
          <a:p>
            <a:pPr lvl="2"/>
            <a:endParaRPr lang="fi-FI" dirty="0" smtClean="0"/>
          </a:p>
          <a:p>
            <a:pPr lvl="2"/>
            <a:endParaRPr lang="fi-FI" dirty="0" smtClean="0"/>
          </a:p>
          <a:p>
            <a:pPr lvl="2"/>
            <a:endParaRPr lang="fi-FI" dirty="0" smtClean="0"/>
          </a:p>
          <a:p>
            <a:pPr lvl="1">
              <a:buNone/>
            </a:pPr>
            <a:endParaRPr lang="fi-FI" dirty="0" smtClean="0"/>
          </a:p>
          <a:p>
            <a:pPr lvl="1"/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20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fi-FI" sz="2000" b="1" u="sng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rmAutofit/>
          </a:bodyPr>
          <a:lstStyle/>
          <a:p>
            <a:r>
              <a:rPr lang="fi-FI" b="1" dirty="0" smtClean="0">
                <a:solidFill>
                  <a:srgbClr val="FF0000"/>
                </a:solidFill>
              </a:rPr>
              <a:t>Loivat katot </a:t>
            </a:r>
            <a:endParaRPr lang="fi-FI" sz="2000" b="1" dirty="0" smtClean="0">
              <a:solidFill>
                <a:srgbClr val="FF0000"/>
              </a:solidFill>
            </a:endParaRPr>
          </a:p>
          <a:p>
            <a:pPr lvl="1"/>
            <a:endParaRPr lang="fi-FI" dirty="0" smtClean="0"/>
          </a:p>
          <a:p>
            <a:pPr lvl="1"/>
            <a:r>
              <a:rPr lang="fi-FI" dirty="0" smtClean="0"/>
              <a:t>Bitumikatteiden käyttöluokitus muuttunut</a:t>
            </a:r>
          </a:p>
          <a:p>
            <a:pPr lvl="2"/>
            <a:r>
              <a:rPr lang="fi-FI" dirty="0" smtClean="0"/>
              <a:t>VE20 käyttöluokka poistettu </a:t>
            </a:r>
            <a:r>
              <a:rPr lang="fi-FI" sz="1600" b="1" dirty="0" smtClean="0">
                <a:solidFill>
                  <a:schemeClr val="accent2"/>
                </a:solidFill>
              </a:rPr>
              <a:t>(huomioitu RIL 107:ssä)</a:t>
            </a:r>
          </a:p>
          <a:p>
            <a:pPr lvl="1"/>
            <a:r>
              <a:rPr lang="fi-FI" dirty="0" smtClean="0"/>
              <a:t>Bitumikatteiden tuoteluokitus muuttunut</a:t>
            </a:r>
          </a:p>
          <a:p>
            <a:pPr lvl="2"/>
            <a:r>
              <a:rPr lang="fi-FI" dirty="0" smtClean="0"/>
              <a:t>TL4 tuoteluokka poistettu </a:t>
            </a:r>
            <a:r>
              <a:rPr lang="fi-FI" sz="1600" b="1" dirty="0" smtClean="0">
                <a:solidFill>
                  <a:schemeClr val="accent2"/>
                </a:solidFill>
              </a:rPr>
              <a:t>(huomioitu RIL 107:ssä)</a:t>
            </a:r>
          </a:p>
          <a:p>
            <a:pPr lvl="1"/>
            <a:r>
              <a:rPr lang="fi-FI" dirty="0" smtClean="0"/>
              <a:t>PVC – katteiden luokitus</a:t>
            </a:r>
          </a:p>
          <a:p>
            <a:pPr lvl="2"/>
            <a:r>
              <a:rPr lang="fi-FI" dirty="0" smtClean="0"/>
              <a:t>Täysin uusi luokitus </a:t>
            </a:r>
            <a:r>
              <a:rPr lang="fi-FI" sz="1600" b="1" dirty="0" smtClean="0">
                <a:solidFill>
                  <a:schemeClr val="accent2"/>
                </a:solidFill>
              </a:rPr>
              <a:t>(huomioitu RIL 107:ssä)</a:t>
            </a:r>
            <a:endParaRPr lang="fi-FI" sz="1600" dirty="0" smtClean="0">
              <a:solidFill>
                <a:schemeClr val="accent2"/>
              </a:solidFill>
            </a:endParaRPr>
          </a:p>
          <a:p>
            <a:pPr lvl="1"/>
            <a:r>
              <a:rPr lang="fi-FI" dirty="0" smtClean="0"/>
              <a:t>Höyrynsulkuluokitus ja ohjeet </a:t>
            </a:r>
            <a:r>
              <a:rPr lang="fi-FI" sz="1600" b="1" dirty="0" smtClean="0">
                <a:solidFill>
                  <a:schemeClr val="accent2"/>
                </a:solidFill>
              </a:rPr>
              <a:t>(huomioitu RIL 107:ssä)</a:t>
            </a:r>
          </a:p>
          <a:p>
            <a:pPr lvl="2"/>
            <a:r>
              <a:rPr lang="fi-FI" dirty="0" smtClean="0"/>
              <a:t>Yläpohjarakenteessa merkitys suurimmillaan 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3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0" y="980728"/>
            <a:ext cx="8820472" cy="5472608"/>
          </a:xfrm>
        </p:spPr>
        <p:txBody>
          <a:bodyPr>
            <a:normAutofit/>
          </a:bodyPr>
          <a:lstStyle/>
          <a:p>
            <a:pPr lvl="1"/>
            <a:r>
              <a:rPr lang="fi-FI" dirty="0" smtClean="0"/>
              <a:t>Lämmöneristysalustojen vaatimuksia tarkennettu</a:t>
            </a:r>
          </a:p>
          <a:p>
            <a:pPr lvl="2">
              <a:buNone/>
            </a:pPr>
            <a:r>
              <a:rPr lang="fi-FI" sz="1600" b="1" dirty="0" smtClean="0">
                <a:solidFill>
                  <a:schemeClr val="accent2"/>
                </a:solidFill>
              </a:rPr>
              <a:t>(huomioitu RIL 107:ssä)</a:t>
            </a:r>
          </a:p>
          <a:p>
            <a:pPr lvl="2">
              <a:buNone/>
            </a:pPr>
            <a:endParaRPr lang="fi-FI" sz="1600" dirty="0" smtClean="0"/>
          </a:p>
          <a:p>
            <a:pPr lvl="1"/>
            <a:r>
              <a:rPr lang="fi-FI" dirty="0" smtClean="0"/>
              <a:t>Profiilipelti yläpohjan kantavana rakenteena 		</a:t>
            </a:r>
            <a:endParaRPr lang="fi-FI" sz="1600" b="1" dirty="0" smtClean="0">
              <a:solidFill>
                <a:schemeClr val="accent2"/>
              </a:solidFill>
            </a:endParaRPr>
          </a:p>
          <a:p>
            <a:pPr lvl="2"/>
            <a:r>
              <a:rPr lang="fi-FI" dirty="0" smtClean="0"/>
              <a:t>Suositeltavaa on käyttää profiilipellin päällä höyrynsulun alustana riittävän lujuuden omaavaa rakennuslevyä, johon voidaan tehdä lämmöneristeiden ja vedeneristeen kiinnitykset (esim. vaneri) </a:t>
            </a:r>
            <a:r>
              <a:rPr lang="fi-FI" sz="1600" b="1" dirty="0" smtClean="0">
                <a:solidFill>
                  <a:schemeClr val="accent2"/>
                </a:solidFill>
              </a:rPr>
              <a:t>(huomioitu RIL 107:ssä)</a:t>
            </a:r>
            <a:endParaRPr lang="fi-FI" sz="1600" dirty="0" smtClean="0"/>
          </a:p>
          <a:p>
            <a:pPr lvl="2">
              <a:buNone/>
            </a:pPr>
            <a:r>
              <a:rPr lang="fi-FI" sz="1400" b="1" dirty="0" smtClean="0">
                <a:solidFill>
                  <a:srgbClr val="00B0F0"/>
                </a:solidFill>
              </a:rPr>
              <a:t>	</a:t>
            </a:r>
            <a:r>
              <a:rPr lang="fi-FI" sz="1600" b="1" dirty="0" smtClean="0">
                <a:solidFill>
                  <a:srgbClr val="00B0F0"/>
                </a:solidFill>
              </a:rPr>
              <a:t>(aiheuttanut jonkin verran keskustelua)</a:t>
            </a:r>
            <a:endParaRPr lang="fi-FI" sz="1600" b="1" dirty="0" smtClean="0"/>
          </a:p>
          <a:p>
            <a:pPr lvl="1">
              <a:buNone/>
            </a:pPr>
            <a:endParaRPr lang="fi-FI" dirty="0" smtClean="0"/>
          </a:p>
          <a:p>
            <a:pPr lvl="1"/>
            <a:endParaRPr lang="fi-FI" sz="1800" b="1" dirty="0" smtClean="0"/>
          </a:p>
          <a:p>
            <a:pPr lvl="2">
              <a:buNone/>
            </a:pPr>
            <a:endParaRPr lang="fi-FI" dirty="0" smtClean="0"/>
          </a:p>
          <a:p>
            <a:pPr lvl="2">
              <a:buNone/>
            </a:pPr>
            <a:endParaRPr lang="fi-FI" dirty="0" smtClean="0"/>
          </a:p>
          <a:p>
            <a:pPr lvl="3"/>
            <a:endParaRPr lang="fi-FI" dirty="0" smtClean="0"/>
          </a:p>
          <a:p>
            <a:pPr lvl="3">
              <a:buNone/>
            </a:pPr>
            <a:endParaRPr lang="fi-FI" dirty="0" smtClean="0"/>
          </a:p>
          <a:p>
            <a:pPr lvl="3">
              <a:buNone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4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flipV="1">
            <a:off x="457200" y="-171400"/>
            <a:ext cx="8229600" cy="446038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lvl="1"/>
            <a:r>
              <a:rPr lang="fi-FI" dirty="0" smtClean="0"/>
              <a:t>Erityiskohdat, tarkennuksia detaljitason ohjeisiin</a:t>
            </a:r>
          </a:p>
          <a:p>
            <a:pPr lvl="1"/>
            <a:r>
              <a:rPr lang="fi-FI" dirty="0" smtClean="0"/>
              <a:t>Lähes kaikki detaljipiirrokset uusitaan, huomioidaan esim. kiristyneet lämmöneristevaatimukset ja höyrynsulkujen liitokset, sekä käydään läpi muutkin yksityiskohdat. Mm:	 </a:t>
            </a:r>
            <a:endParaRPr lang="fi-FI" sz="1800" dirty="0" smtClean="0"/>
          </a:p>
          <a:p>
            <a:pPr lvl="2"/>
            <a:r>
              <a:rPr lang="fi-FI" dirty="0" smtClean="0"/>
              <a:t>Pellitykset</a:t>
            </a:r>
          </a:p>
          <a:p>
            <a:pPr lvl="2"/>
            <a:r>
              <a:rPr lang="fi-FI" dirty="0" smtClean="0"/>
              <a:t>Liikuntasaumat</a:t>
            </a:r>
          </a:p>
          <a:p>
            <a:pPr lvl="2"/>
            <a:r>
              <a:rPr lang="fi-FI" dirty="0" smtClean="0"/>
              <a:t>Lävistykset ja läpiviennit</a:t>
            </a:r>
          </a:p>
          <a:p>
            <a:pPr lvl="2"/>
            <a:r>
              <a:rPr lang="fi-FI" dirty="0" smtClean="0"/>
              <a:t>Kattokaivot</a:t>
            </a:r>
          </a:p>
          <a:p>
            <a:pPr lvl="2"/>
            <a:r>
              <a:rPr lang="fi-FI" dirty="0" smtClean="0"/>
              <a:t>Sadevesiviemärit</a:t>
            </a:r>
          </a:p>
          <a:p>
            <a:pPr lvl="2"/>
            <a:r>
              <a:rPr lang="fi-FI" dirty="0" err="1" smtClean="0"/>
              <a:t>Kermien</a:t>
            </a:r>
            <a:r>
              <a:rPr lang="fi-FI" dirty="0" smtClean="0"/>
              <a:t> kiinnitykset pystypintoihin</a:t>
            </a:r>
          </a:p>
          <a:p>
            <a:pPr lvl="2"/>
            <a:r>
              <a:rPr lang="fi-FI" dirty="0" smtClean="0"/>
              <a:t>Räystäät</a:t>
            </a:r>
          </a:p>
          <a:p>
            <a:pPr lvl="2">
              <a:buNone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5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453336"/>
          </a:xfrm>
        </p:spPr>
        <p:txBody>
          <a:bodyPr/>
          <a:lstStyle/>
          <a:p>
            <a:pPr>
              <a:buNone/>
            </a:pPr>
            <a:r>
              <a:rPr lang="fi-FI" sz="2400" b="1" dirty="0" err="1" smtClean="0"/>
              <a:t>Bitumikermien</a:t>
            </a:r>
            <a:r>
              <a:rPr lang="fi-FI" sz="2400" b="1" dirty="0" smtClean="0"/>
              <a:t> käyttöluokat </a:t>
            </a:r>
            <a:endParaRPr lang="fi-FI" sz="1800" b="1" dirty="0" smtClean="0"/>
          </a:p>
          <a:p>
            <a:r>
              <a:rPr lang="fi-FI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Nyt käyttöluokkia  3 </a:t>
            </a:r>
            <a:r>
              <a:rPr lang="fi-FI" sz="1600" dirty="0" smtClean="0">
                <a:latin typeface="Arial" pitchFamily="34" charset="0"/>
                <a:cs typeface="Arial" pitchFamily="34" charset="0"/>
              </a:rPr>
              <a:t>	ja 	</a:t>
            </a:r>
            <a:r>
              <a:rPr lang="fi-FI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katerakenneyhdistelmiä 6</a:t>
            </a:r>
            <a:r>
              <a:rPr lang="fi-FI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i-FI" sz="1600" dirty="0" smtClean="0">
                <a:latin typeface="Arial" pitchFamily="34" charset="0"/>
                <a:cs typeface="Arial" pitchFamily="34" charset="0"/>
              </a:rPr>
              <a:t>	aiemmin käyttöluokkia oli 4 	ja 	rakenneyhdistelmiä 10</a:t>
            </a:r>
            <a:endParaRPr lang="fi-FI" sz="1800" b="1" dirty="0" smtClean="0"/>
          </a:p>
          <a:p>
            <a:pPr>
              <a:buNone/>
            </a:pPr>
            <a:r>
              <a:rPr lang="fi-FI" sz="1800" b="1" dirty="0" smtClean="0"/>
              <a:t>Entinen VE 20 käyttöluokka poistettu (sisältyy VE40 käyttöluokkaan)</a:t>
            </a:r>
          </a:p>
          <a:p>
            <a:endParaRPr lang="fi-FI" sz="1800" b="1" dirty="0" smtClean="0"/>
          </a:p>
          <a:p>
            <a:endParaRPr lang="fi-FI" sz="1800" b="1" dirty="0" smtClean="0"/>
          </a:p>
          <a:p>
            <a:endParaRPr lang="fi-FI" sz="1800" b="1" dirty="0" smtClean="0"/>
          </a:p>
          <a:p>
            <a:endParaRPr lang="fi-FI" sz="1800" b="1" dirty="0" smtClean="0"/>
          </a:p>
          <a:p>
            <a:endParaRPr lang="fi-FI" sz="1800" b="1" dirty="0" smtClean="0"/>
          </a:p>
          <a:p>
            <a:endParaRPr lang="fi-FI" sz="1800" b="1" dirty="0" smtClean="0"/>
          </a:p>
          <a:p>
            <a:pPr lvl="1"/>
            <a:endParaRPr lang="fi-FI" sz="1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fi-FI" sz="1400" dirty="0" smtClean="0">
                <a:latin typeface="Arial" pitchFamily="34" charset="0"/>
                <a:cs typeface="Arial" pitchFamily="34" charset="0"/>
              </a:rPr>
              <a:t>Mikäli katteessa on eri tuoteluokan kermejä, suositellaan pintakermiksi ominaisuuksiltaan parempaa kermiä. </a:t>
            </a:r>
          </a:p>
          <a:p>
            <a:pPr lvl="1"/>
            <a:r>
              <a:rPr lang="fi-FI" sz="1400" dirty="0" smtClean="0">
                <a:latin typeface="Arial" pitchFamily="34" charset="0"/>
                <a:cs typeface="Arial" pitchFamily="34" charset="0"/>
              </a:rPr>
              <a:t>Mineraalivilla-alustalla aluskermoiksi suositellaan </a:t>
            </a:r>
            <a:r>
              <a:rPr lang="fi-FI" sz="1400" b="1" dirty="0" smtClean="0">
                <a:latin typeface="Arial" pitchFamily="34" charset="0"/>
                <a:cs typeface="Arial" pitchFamily="34" charset="0"/>
              </a:rPr>
              <a:t>TL2</a:t>
            </a:r>
            <a:r>
              <a:rPr lang="fi-FI" sz="1400" dirty="0" smtClean="0">
                <a:latin typeface="Arial" pitchFamily="34" charset="0"/>
                <a:cs typeface="Arial" pitchFamily="34" charset="0"/>
              </a:rPr>
              <a:t>-tuoteluokan kermiä (tuotteen puhkaisu- ja repäisylujuuden tulee olla riittävä asennuksen askelkuormia ja tuulikuormien aiheuttamaa kiinnikkeiden repäisyrasitusta vastaan).</a:t>
            </a:r>
          </a:p>
          <a:p>
            <a:pPr lvl="1"/>
            <a:r>
              <a:rPr lang="fi-FI" sz="1400" dirty="0" smtClean="0">
                <a:latin typeface="Arial" pitchFamily="34" charset="0"/>
                <a:cs typeface="Arial" pitchFamily="34" charset="0"/>
              </a:rPr>
              <a:t>Kevyesti liikennöidyillä, vain henkilöliikenteen kuormittamilla terasseilla ja parvekkeilla voidaan vedeneristys mitoittaa käyttöluokkaan </a:t>
            </a:r>
            <a:r>
              <a:rPr lang="fi-FI" sz="1400" b="1" dirty="0" smtClean="0">
                <a:latin typeface="Arial" pitchFamily="34" charset="0"/>
                <a:cs typeface="Arial" pitchFamily="34" charset="0"/>
              </a:rPr>
              <a:t>VE80, </a:t>
            </a:r>
            <a:r>
              <a:rPr lang="fi-FI" sz="1400" dirty="0" smtClean="0">
                <a:latin typeface="Arial" pitchFamily="34" charset="0"/>
                <a:cs typeface="Arial" pitchFamily="34" charset="0"/>
              </a:rPr>
              <a:t>mikäli rakenne on helposti tarkastettavissa/avattavissa.</a:t>
            </a:r>
          </a:p>
          <a:p>
            <a:pPr lvl="1"/>
            <a:r>
              <a:rPr lang="fi-FI" sz="1400" dirty="0" smtClean="0">
                <a:latin typeface="Arial" pitchFamily="34" charset="0"/>
                <a:cs typeface="Arial" pitchFamily="34" charset="0"/>
              </a:rPr>
              <a:t>Pihatasoilla, joissa on ajoneuvoliikennettä ja/tai ne ovat myöhemmin vaikeasti korjattavia, tulee käyttää käyttöluokan </a:t>
            </a:r>
            <a:r>
              <a:rPr lang="fi-FI" sz="1400" b="1" dirty="0" smtClean="0">
                <a:latin typeface="Arial" pitchFamily="34" charset="0"/>
                <a:cs typeface="Arial" pitchFamily="34" charset="0"/>
              </a:rPr>
              <a:t>VE80R</a:t>
            </a:r>
            <a:r>
              <a:rPr lang="fi-FI" sz="1400" dirty="0" smtClean="0">
                <a:latin typeface="Arial" pitchFamily="34" charset="0"/>
                <a:cs typeface="Arial" pitchFamily="34" charset="0"/>
              </a:rPr>
              <a:t> katerakennetta.</a:t>
            </a:r>
            <a:endParaRPr lang="fi-FI" dirty="0" smtClean="0"/>
          </a:p>
          <a:p>
            <a:pPr>
              <a:buNone/>
            </a:pPr>
            <a:endParaRPr lang="fi-FI" dirty="0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/>
        </p:nvGraphicFramePr>
        <p:xfrm>
          <a:off x="539552" y="1700808"/>
          <a:ext cx="8208912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/>
                <a:gridCol w="2052228"/>
                <a:gridCol w="2052228"/>
                <a:gridCol w="2052228"/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Katerakenne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            VE 40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            VE 80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            VE 80R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TL1</a:t>
                      </a:r>
                    </a:p>
                    <a:p>
                      <a:r>
                        <a:rPr lang="fi-FI" dirty="0" smtClean="0"/>
                        <a:t>TL3</a:t>
                      </a:r>
                      <a:r>
                        <a:rPr lang="fi-FI" baseline="0" dirty="0" smtClean="0"/>
                        <a:t> + TL2</a:t>
                      </a:r>
                    </a:p>
                    <a:p>
                      <a:r>
                        <a:rPr lang="fi-FI" b="1" baseline="0" dirty="0" smtClean="0">
                          <a:solidFill>
                            <a:srgbClr val="FF0000"/>
                          </a:solidFill>
                        </a:rPr>
                        <a:t>TL2 + TL2</a:t>
                      </a:r>
                    </a:p>
                    <a:p>
                      <a:r>
                        <a:rPr lang="fi-FI" baseline="0" dirty="0" smtClean="0"/>
                        <a:t>TL2 + TL1</a:t>
                      </a:r>
                    </a:p>
                    <a:p>
                      <a:r>
                        <a:rPr lang="fi-FI" baseline="0" dirty="0" smtClean="0">
                          <a:solidFill>
                            <a:srgbClr val="FF0000"/>
                          </a:solidFill>
                        </a:rPr>
                        <a:t>TL2 + TL2 + TL2</a:t>
                      </a:r>
                    </a:p>
                    <a:p>
                      <a:r>
                        <a:rPr lang="fi-FI" baseline="0" dirty="0" smtClean="0"/>
                        <a:t>TL2 + TL2 + TL1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                X</a:t>
                      </a:r>
                    </a:p>
                    <a:p>
                      <a:r>
                        <a:rPr lang="fi-FI" dirty="0" smtClean="0"/>
                        <a:t>                X</a:t>
                      </a:r>
                    </a:p>
                    <a:p>
                      <a:r>
                        <a:rPr lang="fi-FI" dirty="0" smtClean="0">
                          <a:solidFill>
                            <a:srgbClr val="FF0000"/>
                          </a:solidFill>
                        </a:rPr>
                        <a:t>                </a:t>
                      </a:r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  <a:p>
                      <a:r>
                        <a:rPr lang="fi-FI" dirty="0" smtClean="0"/>
                        <a:t>                X</a:t>
                      </a:r>
                    </a:p>
                    <a:p>
                      <a:r>
                        <a:rPr lang="fi-FI" dirty="0" smtClean="0"/>
                        <a:t>                X</a:t>
                      </a:r>
                    </a:p>
                    <a:p>
                      <a:r>
                        <a:rPr lang="fi-FI" baseline="0" dirty="0" smtClean="0"/>
                        <a:t>                X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 smtClean="0"/>
                    </a:p>
                    <a:p>
                      <a:endParaRPr lang="fi-FI" dirty="0" smtClean="0"/>
                    </a:p>
                    <a:p>
                      <a:r>
                        <a:rPr lang="fi-FI" dirty="0" smtClean="0"/>
                        <a:t>                </a:t>
                      </a:r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  <a:p>
                      <a:r>
                        <a:rPr lang="fi-FI" dirty="0" smtClean="0"/>
                        <a:t>                X</a:t>
                      </a:r>
                    </a:p>
                    <a:p>
                      <a:r>
                        <a:rPr lang="fi-FI" dirty="0" smtClean="0"/>
                        <a:t>                X</a:t>
                      </a:r>
                    </a:p>
                    <a:p>
                      <a:r>
                        <a:rPr lang="fi-FI" dirty="0" smtClean="0"/>
                        <a:t>                X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 smtClean="0"/>
                    </a:p>
                    <a:p>
                      <a:endParaRPr lang="fi-FI" dirty="0" smtClean="0"/>
                    </a:p>
                    <a:p>
                      <a:endParaRPr lang="fi-FI" dirty="0" smtClean="0"/>
                    </a:p>
                    <a:p>
                      <a:endParaRPr lang="fi-FI" dirty="0" smtClean="0"/>
                    </a:p>
                    <a:p>
                      <a:r>
                        <a:rPr lang="fi-FI" dirty="0" smtClean="0"/>
                        <a:t>                </a:t>
                      </a:r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  <a:p>
                      <a:r>
                        <a:rPr lang="fi-FI" dirty="0" smtClean="0"/>
                        <a:t>                X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6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flipV="1">
            <a:off x="457200" y="-315416"/>
            <a:ext cx="8229600" cy="72008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/>
          <a:lstStyle/>
          <a:p>
            <a:pPr>
              <a:buNone/>
            </a:pPr>
            <a:r>
              <a:rPr lang="fi-FI" sz="2400" b="1" dirty="0" err="1" smtClean="0"/>
              <a:t>Bitumikermien</a:t>
            </a:r>
            <a:r>
              <a:rPr lang="fi-FI" sz="2400" b="1" dirty="0" smtClean="0"/>
              <a:t> tuoteluokkavaatimukset </a:t>
            </a:r>
            <a:endParaRPr lang="fi-FI" sz="1800" b="1" dirty="0" smtClean="0"/>
          </a:p>
          <a:p>
            <a:endParaRPr lang="fi-FI" sz="2400" dirty="0" smtClean="0"/>
          </a:p>
          <a:p>
            <a:r>
              <a:rPr lang="fi-FI" sz="2400" dirty="0" smtClean="0"/>
              <a:t>Tuoteluokat TL1, TL2 ja TL3 </a:t>
            </a:r>
          </a:p>
          <a:p>
            <a:r>
              <a:rPr lang="fi-FI" sz="2400" dirty="0" smtClean="0"/>
              <a:t>TL1 = pintakermi, joka käy yksikermikatteeksi tai vaativien rakenteiden pintakermiksi</a:t>
            </a:r>
          </a:p>
          <a:p>
            <a:r>
              <a:rPr lang="fi-FI" sz="2400" dirty="0" smtClean="0"/>
              <a:t>TL2 = alus- tai pintakermi lähes joka paikkaan</a:t>
            </a:r>
          </a:p>
          <a:p>
            <a:r>
              <a:rPr lang="fi-FI" sz="2400" b="1" dirty="0" smtClean="0"/>
              <a:t>TL3 = aluskermi </a:t>
            </a:r>
            <a:r>
              <a:rPr lang="fi-FI" sz="2400" dirty="0" smtClean="0"/>
              <a:t>käy vain VE40 käyttöluokkaan. </a:t>
            </a:r>
            <a:r>
              <a:rPr lang="fi-FI" sz="2400" dirty="0" smtClean="0">
                <a:solidFill>
                  <a:srgbClr val="FF0000"/>
                </a:solidFill>
              </a:rPr>
              <a:t>Vaatimustaso entisten TL4 ja TL3 luokkien väliltä</a:t>
            </a:r>
            <a:r>
              <a:rPr lang="fi-FI" sz="2400" dirty="0" smtClean="0"/>
              <a:t>. Käytännössä pitää olla joustava tukikerros (esim. polyesterihuopa, lasihuovan repäisylujuus ei riitä) ja bitumimassan elastista (esim. SBS-kumi), mutta voi olla kevyempi kuin entinen TL3 –luokan </a:t>
            </a:r>
            <a:r>
              <a:rPr lang="fi-FI" sz="2400" dirty="0" err="1" smtClean="0"/>
              <a:t>kermi</a:t>
            </a:r>
            <a:r>
              <a:rPr lang="fi-FI" sz="2400" dirty="0" smtClean="0"/>
              <a:t>.</a:t>
            </a:r>
          </a:p>
          <a:p>
            <a:r>
              <a:rPr lang="fi-FI" sz="2400" b="1" dirty="0" smtClean="0">
                <a:solidFill>
                  <a:srgbClr val="FF0000"/>
                </a:solidFill>
              </a:rPr>
              <a:t>Entinen TL4 poistettu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7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flipV="1">
            <a:off x="457200" y="-531440"/>
            <a:ext cx="8229600" cy="531440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32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i-FI" sz="2400" b="1" dirty="0" err="1" smtClean="0">
                <a:latin typeface="Arial" pitchFamily="34" charset="0"/>
                <a:cs typeface="Arial" pitchFamily="34" charset="0"/>
              </a:rPr>
              <a:t>PVC-kateluokitus</a:t>
            </a:r>
            <a:r>
              <a:rPr lang="fi-FI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fi-FI" sz="1800" b="1" dirty="0" smtClean="0">
              <a:latin typeface="Arial" pitchFamily="34" charset="0"/>
              <a:cs typeface="Arial" pitchFamily="34" charset="0"/>
            </a:endParaRPr>
          </a:p>
          <a:p>
            <a:endParaRPr lang="fi-FI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fi-FI" sz="2000" dirty="0" smtClean="0">
                <a:latin typeface="Arial" pitchFamily="34" charset="0"/>
                <a:cs typeface="Arial" pitchFamily="34" charset="0"/>
              </a:rPr>
              <a:t>Täysin uusi luokitus </a:t>
            </a:r>
          </a:p>
          <a:p>
            <a:r>
              <a:rPr lang="fi-FI" sz="2000" dirty="0" smtClean="0">
                <a:latin typeface="Arial" pitchFamily="34" charset="0"/>
                <a:cs typeface="Arial" pitchFamily="34" charset="0"/>
              </a:rPr>
              <a:t>Julkaistaan laajempana kokonaisuutena Kattoliiton kotisivuilla 2013</a:t>
            </a:r>
          </a:p>
          <a:p>
            <a:r>
              <a:rPr lang="fi-FI" sz="2000" dirty="0" smtClean="0">
                <a:latin typeface="Arial" pitchFamily="34" charset="0"/>
                <a:cs typeface="Arial" pitchFamily="34" charset="0"/>
              </a:rPr>
              <a:t>Tuoteluokkia on 2 </a:t>
            </a:r>
            <a:r>
              <a:rPr lang="fi-FI" sz="2000" b="1" dirty="0" smtClean="0">
                <a:latin typeface="Arial" pitchFamily="34" charset="0"/>
                <a:cs typeface="Arial" pitchFamily="34" charset="0"/>
              </a:rPr>
              <a:t>(PVC1 ja PVC2)</a:t>
            </a:r>
          </a:p>
          <a:p>
            <a:r>
              <a:rPr lang="fi-FI" sz="2000" dirty="0" smtClean="0">
                <a:latin typeface="Arial" pitchFamily="34" charset="0"/>
                <a:cs typeface="Arial" pitchFamily="34" charset="0"/>
              </a:rPr>
              <a:t>Nykyisin pääosin käytössä PVC2 –luokan kermit</a:t>
            </a:r>
          </a:p>
          <a:p>
            <a:r>
              <a:rPr lang="fi-FI" sz="2000" dirty="0" smtClean="0">
                <a:latin typeface="Arial" pitchFamily="34" charset="0"/>
                <a:cs typeface="Arial" pitchFamily="34" charset="0"/>
              </a:rPr>
              <a:t>Käyttöön ja suunnitteluun liittyviä vaatimuksia</a:t>
            </a:r>
          </a:p>
          <a:p>
            <a:pPr lvl="1"/>
            <a:r>
              <a:rPr lang="fi-FI" sz="1600" dirty="0" smtClean="0">
                <a:latin typeface="Arial" pitchFamily="34" charset="0"/>
                <a:cs typeface="Arial" pitchFamily="34" charset="0"/>
              </a:rPr>
              <a:t>Katon (eli lappeen) </a:t>
            </a:r>
            <a:r>
              <a:rPr lang="fi-FI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vähimmäiskaltevuus 1:40 </a:t>
            </a:r>
            <a:r>
              <a:rPr lang="fi-FI" sz="1600" dirty="0" smtClean="0">
                <a:latin typeface="Arial" pitchFamily="34" charset="0"/>
                <a:cs typeface="Arial" pitchFamily="34" charset="0"/>
              </a:rPr>
              <a:t>(jiirin pohja voi olla 1:60)</a:t>
            </a:r>
          </a:p>
          <a:p>
            <a:pPr lvl="1"/>
            <a:r>
              <a:rPr lang="fi-FI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Katto on suunniteltava ja tehtävä samalla tavalla tuulettuvaksi kuin muutkin kermikatteet </a:t>
            </a:r>
          </a:p>
          <a:p>
            <a:pPr lvl="1"/>
            <a:r>
              <a:rPr lang="fi-FI" sz="1600" dirty="0" smtClean="0">
                <a:latin typeface="Arial" pitchFamily="34" charset="0"/>
                <a:cs typeface="Arial" pitchFamily="34" charset="0"/>
              </a:rPr>
              <a:t>Hitsaussauman leveys 40 mm (hitsauslaite, kuumailmapuhallin), sauman minimileveys 20 mm (erikoiskohdat tehdään käsin hitsaten)</a:t>
            </a:r>
          </a:p>
          <a:p>
            <a:r>
              <a:rPr lang="fi-FI" sz="2000" dirty="0" smtClean="0">
                <a:latin typeface="Arial" pitchFamily="34" charset="0"/>
                <a:cs typeface="Arial" pitchFamily="34" charset="0"/>
              </a:rPr>
              <a:t>Tuoteluokkien tekniset erot		</a:t>
            </a:r>
            <a:r>
              <a:rPr lang="fi-FI" sz="2000" b="1" dirty="0" smtClean="0">
                <a:latin typeface="Arial" pitchFamily="34" charset="0"/>
                <a:cs typeface="Arial" pitchFamily="34" charset="0"/>
              </a:rPr>
              <a:t>PVC1		PVC2</a:t>
            </a:r>
          </a:p>
          <a:p>
            <a:pPr lvl="1"/>
            <a:r>
              <a:rPr lang="fi-FI" sz="1600" dirty="0" smtClean="0">
                <a:latin typeface="Arial" pitchFamily="34" charset="0"/>
                <a:cs typeface="Arial" pitchFamily="34" charset="0"/>
              </a:rPr>
              <a:t>Vetolujuus, N/50mm			750		500</a:t>
            </a:r>
          </a:p>
          <a:p>
            <a:pPr lvl="1"/>
            <a:r>
              <a:rPr lang="fi-FI" sz="1600" dirty="0" smtClean="0">
                <a:latin typeface="Arial" pitchFamily="34" charset="0"/>
                <a:cs typeface="Arial" pitchFamily="34" charset="0"/>
              </a:rPr>
              <a:t>Sauman vetolujuus, N/50mm		750		500</a:t>
            </a:r>
          </a:p>
          <a:p>
            <a:pPr lvl="1"/>
            <a:r>
              <a:rPr lang="fi-FI" sz="1600" dirty="0" smtClean="0">
                <a:latin typeface="Arial" pitchFamily="34" charset="0"/>
                <a:cs typeface="Arial" pitchFamily="34" charset="0"/>
              </a:rPr>
              <a:t>Puhkaisulujuus (dynaaminen), mm	600		400</a:t>
            </a:r>
          </a:p>
          <a:p>
            <a:pPr lvl="1"/>
            <a:r>
              <a:rPr lang="fi-FI" sz="1600" dirty="0" smtClean="0">
                <a:latin typeface="Arial" pitchFamily="34" charset="0"/>
                <a:cs typeface="Arial" pitchFamily="34" charset="0"/>
              </a:rPr>
              <a:t>Minimipaksuus, mm			  1,5		  1,2</a:t>
            </a:r>
            <a:endParaRPr lang="fi-FI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8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flipV="1">
            <a:off x="457200" y="-315416"/>
            <a:ext cx="8229600" cy="315416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4533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i-FI" sz="2400" b="1" dirty="0" smtClean="0">
                <a:latin typeface="Arial" pitchFamily="34" charset="0"/>
                <a:cs typeface="Arial" pitchFamily="34" charset="0"/>
              </a:rPr>
              <a:t>Ilman- ja höyrynsulku </a:t>
            </a:r>
            <a:endParaRPr lang="fi-FI" sz="1600" b="1" dirty="0" smtClean="0">
              <a:latin typeface="Arial" pitchFamily="34" charset="0"/>
              <a:cs typeface="Arial" pitchFamily="34" charset="0"/>
            </a:endParaRPr>
          </a:p>
          <a:p>
            <a:endParaRPr lang="fi-FI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i-FI" sz="2000" b="1" dirty="0" smtClean="0">
                <a:latin typeface="Arial" pitchFamily="34" charset="0"/>
                <a:cs typeface="Arial" pitchFamily="34" charset="0"/>
              </a:rPr>
              <a:t>Yläpohjien</a:t>
            </a:r>
            <a:r>
              <a:rPr lang="fi-FI" sz="2000" dirty="0" smtClean="0">
                <a:latin typeface="Arial" pitchFamily="34" charset="0"/>
                <a:cs typeface="Arial" pitchFamily="34" charset="0"/>
              </a:rPr>
              <a:t> höyrynsulkuluokitus ja –ohje julkaistaan laajempana Kattoliiton kotisivuilla 2013 </a:t>
            </a:r>
            <a:r>
              <a:rPr lang="fi-FI" sz="1600" b="1" dirty="0" smtClean="0">
                <a:solidFill>
                  <a:srgbClr val="00B0F0"/>
                </a:solidFill>
              </a:rPr>
              <a:t>(aiheuttanut jonkin verran keskustelua)</a:t>
            </a:r>
            <a:endParaRPr lang="fi-FI" sz="1600" dirty="0" smtClean="0">
              <a:latin typeface="Arial" pitchFamily="34" charset="0"/>
              <a:cs typeface="Arial" pitchFamily="34" charset="0"/>
            </a:endParaRPr>
          </a:p>
          <a:p>
            <a:endParaRPr lang="fi-FI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fi-FI" sz="2000" dirty="0" smtClean="0">
                <a:latin typeface="Arial" pitchFamily="34" charset="0"/>
                <a:cs typeface="Arial" pitchFamily="34" charset="0"/>
              </a:rPr>
              <a:t>Yläpohjarakenteissa paine-ero on rakennuksessa suurimmillaan</a:t>
            </a:r>
          </a:p>
          <a:p>
            <a:r>
              <a:rPr lang="fi-FI" sz="2000" dirty="0" smtClean="0">
                <a:latin typeface="Arial" pitchFamily="34" charset="0"/>
                <a:cs typeface="Arial" pitchFamily="34" charset="0"/>
              </a:rPr>
              <a:t>Lähes vaakasuorissa kattorakenteissa ei synny yhtä voimakkaita pystyvirtauksia kuin seinissä, joten kuivuminen ei aina tapahdu yhtä hyvin</a:t>
            </a:r>
          </a:p>
          <a:p>
            <a:r>
              <a:rPr lang="fi-FI" sz="2000" dirty="0" smtClean="0">
                <a:latin typeface="Arial" pitchFamily="34" charset="0"/>
                <a:cs typeface="Arial" pitchFamily="34" charset="0"/>
              </a:rPr>
              <a:t>Erityisesti vaakapinnoilla (kuten yläpohjarakenteet) höyrynsulun </a:t>
            </a:r>
            <a:r>
              <a:rPr lang="fi-FI" sz="2000" b="1" dirty="0" smtClean="0">
                <a:latin typeface="Arial" pitchFamily="34" charset="0"/>
                <a:cs typeface="Arial" pitchFamily="34" charset="0"/>
              </a:rPr>
              <a:t>alustan sileyteen ja tasaisuuteen </a:t>
            </a:r>
            <a:r>
              <a:rPr lang="fi-FI" sz="2000" dirty="0" smtClean="0">
                <a:latin typeface="Arial" pitchFamily="34" charset="0"/>
                <a:cs typeface="Arial" pitchFamily="34" charset="0"/>
              </a:rPr>
              <a:t>tulee kiinnittää huomiota</a:t>
            </a:r>
            <a:endParaRPr lang="fi-FI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i-FI" sz="2000" dirty="0" smtClean="0">
                <a:latin typeface="Arial" pitchFamily="34" charset="0"/>
                <a:cs typeface="Arial" pitchFamily="34" charset="0"/>
              </a:rPr>
              <a:t>Käytännössä käytettävän materiaalin </a:t>
            </a:r>
            <a:r>
              <a:rPr lang="fi-FI" sz="2000" b="1" dirty="0" smtClean="0">
                <a:latin typeface="Arial" pitchFamily="34" charset="0"/>
                <a:cs typeface="Arial" pitchFamily="34" charset="0"/>
              </a:rPr>
              <a:t>asennettavuuteen ja tiivistettävyyteen</a:t>
            </a:r>
            <a:r>
              <a:rPr lang="fi-FI" sz="2000" dirty="0" smtClean="0">
                <a:latin typeface="Arial" pitchFamily="34" charset="0"/>
                <a:cs typeface="Arial" pitchFamily="34" charset="0"/>
              </a:rPr>
              <a:t> tulee kiinnittää enemmän huomiota kuin vesihöyryn läpäisyarvoon</a:t>
            </a:r>
          </a:p>
          <a:p>
            <a:r>
              <a:rPr lang="fi-FI" sz="2000" dirty="0" smtClean="0">
                <a:latin typeface="Arial" pitchFamily="34" charset="0"/>
                <a:cs typeface="Arial" pitchFamily="34" charset="0"/>
              </a:rPr>
              <a:t>Samoin </a:t>
            </a:r>
            <a:r>
              <a:rPr lang="fi-FI" sz="2000" b="1" dirty="0" smtClean="0">
                <a:latin typeface="Arial" pitchFamily="34" charset="0"/>
                <a:cs typeface="Arial" pitchFamily="34" charset="0"/>
              </a:rPr>
              <a:t>työaikaisten rasitusten kestävyys </a:t>
            </a:r>
            <a:r>
              <a:rPr lang="fi-FI" sz="2000" dirty="0" smtClean="0">
                <a:latin typeface="Arial" pitchFamily="34" charset="0"/>
                <a:cs typeface="Arial" pitchFamily="34" charset="0"/>
              </a:rPr>
              <a:t>(puhkaisu-, veto- ja repäisylujuus) on tärkeä varsinkin, jos/kun </a:t>
            </a:r>
            <a:r>
              <a:rPr lang="fi-FI" sz="2000" dirty="0" err="1" smtClean="0">
                <a:latin typeface="Arial" pitchFamily="34" charset="0"/>
                <a:cs typeface="Arial" pitchFamily="34" charset="0"/>
              </a:rPr>
              <a:t>hyörynsulun</a:t>
            </a:r>
            <a:r>
              <a:rPr lang="fi-FI" sz="2000" dirty="0" smtClean="0">
                <a:latin typeface="Arial" pitchFamily="34" charset="0"/>
                <a:cs typeface="Arial" pitchFamily="34" charset="0"/>
              </a:rPr>
              <a:t> päällä joudutaan työnaikana liikkumaan</a:t>
            </a:r>
          </a:p>
          <a:p>
            <a:endParaRPr lang="fi-FI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57C8-451A-467A-A72B-A7AC5BEE65CC}" type="slidenum">
              <a:rPr lang="fi-FI" smtClean="0"/>
              <a:pPr/>
              <a:t>9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1439</TotalTime>
  <Words>1019</Words>
  <Application>Microsoft Office PowerPoint</Application>
  <PresentationFormat>Näytössä katseltava diaesitys (4:3)</PresentationFormat>
  <Paragraphs>354</Paragraphs>
  <Slides>20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20</vt:i4>
      </vt:variant>
    </vt:vector>
  </HeadingPairs>
  <TitlesOfParts>
    <vt:vector size="21" baseType="lpstr">
      <vt:lpstr>Office-teema</vt:lpstr>
      <vt:lpstr>Kattoliiton koulutuspäivä 2013  Messukeskus  5.2.2013</vt:lpstr>
      <vt:lpstr>Yleistä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Pihakannet, terassit ja parvekkeet  </vt:lpstr>
      <vt:lpstr>PowerPoint-esitys</vt:lpstr>
      <vt:lpstr>Jäseniltä tulleita kommentteja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RIL 107-2012</dc:title>
  <dc:creator>Ahtola Mikko</dc:creator>
  <cp:lastModifiedBy>Kankaanpää Pirkko</cp:lastModifiedBy>
  <cp:revision>28</cp:revision>
  <dcterms:created xsi:type="dcterms:W3CDTF">2012-11-09T12:21:06Z</dcterms:created>
  <dcterms:modified xsi:type="dcterms:W3CDTF">2015-01-02T08:17:03Z</dcterms:modified>
</cp:coreProperties>
</file>