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3" r:id="rId8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308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D384-E5C6-1F42-8734-01D5DBAA965E}" type="datetimeFigureOut">
              <a:rPr lang="fi-FI" smtClean="0"/>
              <a:t>1.2.2016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B38CC-B396-AD48-AAED-1B35F792E7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7115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D384-E5C6-1F42-8734-01D5DBAA965E}" type="datetimeFigureOut">
              <a:rPr lang="fi-FI" smtClean="0"/>
              <a:t>1.2.2016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B38CC-B396-AD48-AAED-1B35F792E7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509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D384-E5C6-1F42-8734-01D5DBAA965E}" type="datetimeFigureOut">
              <a:rPr lang="fi-FI" smtClean="0"/>
              <a:t>1.2.2016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B38CC-B396-AD48-AAED-1B35F792E7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1525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D384-E5C6-1F42-8734-01D5DBAA965E}" type="datetimeFigureOut">
              <a:rPr lang="fi-FI" smtClean="0"/>
              <a:t>1.2.2016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B38CC-B396-AD48-AAED-1B35F792E7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9240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D384-E5C6-1F42-8734-01D5DBAA965E}" type="datetimeFigureOut">
              <a:rPr lang="fi-FI" smtClean="0"/>
              <a:t>1.2.2016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B38CC-B396-AD48-AAED-1B35F792E7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31423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D384-E5C6-1F42-8734-01D5DBAA965E}" type="datetimeFigureOut">
              <a:rPr lang="fi-FI" smtClean="0"/>
              <a:t>1.2.2016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B38CC-B396-AD48-AAED-1B35F792E7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0560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D384-E5C6-1F42-8734-01D5DBAA965E}" type="datetimeFigureOut">
              <a:rPr lang="fi-FI" smtClean="0"/>
              <a:t>1.2.2016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B38CC-B396-AD48-AAED-1B35F792E7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2572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D384-E5C6-1F42-8734-01D5DBAA965E}" type="datetimeFigureOut">
              <a:rPr lang="fi-FI" smtClean="0"/>
              <a:t>1.2.2016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B38CC-B396-AD48-AAED-1B35F792E7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90624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D384-E5C6-1F42-8734-01D5DBAA965E}" type="datetimeFigureOut">
              <a:rPr lang="fi-FI" smtClean="0"/>
              <a:t>1.2.2016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B38CC-B396-AD48-AAED-1B35F792E7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18771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D384-E5C6-1F42-8734-01D5DBAA965E}" type="datetimeFigureOut">
              <a:rPr lang="fi-FI" smtClean="0"/>
              <a:t>1.2.2016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B38CC-B396-AD48-AAED-1B35F792E7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88297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D384-E5C6-1F42-8734-01D5DBAA965E}" type="datetimeFigureOut">
              <a:rPr lang="fi-FI" smtClean="0"/>
              <a:t>1.2.2016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B38CC-B396-AD48-AAED-1B35F792E7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8481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CD384-E5C6-1F42-8734-01D5DBAA965E}" type="datetimeFigureOut">
              <a:rPr lang="fi-FI" smtClean="0"/>
              <a:t>1.2.2016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B38CC-B396-AD48-AAED-1B35F792E7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9444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kattoliitto.fi/index.phtml?s=223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dirty="0" err="1" smtClean="0"/>
              <a:t>Bitumikermikatteiden</a:t>
            </a:r>
            <a:r>
              <a:rPr lang="fi-FI" dirty="0" smtClean="0"/>
              <a:t> käyttöikälaskuri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 smtClean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200" y="5638800"/>
            <a:ext cx="3657600" cy="625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879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Uudistustarve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05300"/>
          </a:xfrm>
        </p:spPr>
        <p:txBody>
          <a:bodyPr>
            <a:normAutofit fontScale="85000" lnSpcReduction="10000"/>
          </a:bodyPr>
          <a:lstStyle/>
          <a:p>
            <a:r>
              <a:rPr lang="fi-FI" dirty="0" smtClean="0"/>
              <a:t>Kattoliiton www-sivujen käyttöikälaskuri julkaistiin 2004 silloisen Toimivat Katot –julkaisun </a:t>
            </a:r>
            <a:r>
              <a:rPr lang="fi-FI" dirty="0" err="1" smtClean="0"/>
              <a:t>kermiluokitusten</a:t>
            </a:r>
            <a:r>
              <a:rPr lang="fi-FI" dirty="0" smtClean="0"/>
              <a:t> mukaisena</a:t>
            </a:r>
          </a:p>
          <a:p>
            <a:r>
              <a:rPr lang="fi-FI" dirty="0" smtClean="0"/>
              <a:t>Toimivat Katot 2013:ssa tuoteluokkien määrää vähennettiin kolmeen ja käyttöluokkia korjattiin vastaamaan uusia tuoteluokkia</a:t>
            </a:r>
          </a:p>
          <a:p>
            <a:r>
              <a:rPr lang="fi-FI" dirty="0" smtClean="0"/>
              <a:t>Samoin TK 2013:ssa julkaistiin höyrynsulkuluokitus</a:t>
            </a:r>
          </a:p>
          <a:p>
            <a:r>
              <a:rPr lang="fi-FI" dirty="0" smtClean="0"/>
              <a:t>Taustalla myös </a:t>
            </a:r>
            <a:r>
              <a:rPr lang="fi-FI" dirty="0" err="1" smtClean="0"/>
              <a:t>bitumikermikattojen</a:t>
            </a:r>
            <a:r>
              <a:rPr lang="fi-FI" dirty="0" smtClean="0"/>
              <a:t> pitkäaikaiskestävyystutkimukset vuosilta 2004 ja 2014.</a:t>
            </a:r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300" y="6036303"/>
            <a:ext cx="2667000" cy="45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648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Kaksi laskuria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05300"/>
          </a:xfrm>
        </p:spPr>
        <p:txBody>
          <a:bodyPr>
            <a:normAutofit lnSpcReduction="10000"/>
          </a:bodyPr>
          <a:lstStyle/>
          <a:p>
            <a:r>
              <a:rPr lang="fi-FI" dirty="0" smtClean="0"/>
              <a:t>Laskurin päivitystä valmistellut työryhmä aloitti työnsä toukokuussa 2015</a:t>
            </a:r>
          </a:p>
          <a:p>
            <a:r>
              <a:rPr lang="fi-FI" dirty="0" smtClean="0"/>
              <a:t>Työryhmä päätti, että vanha laskuri jätetään kotisivuille sellaisenaan niiden ratkaisujen käyttöiän laskennalliseen arviointiin, jotka on tehty tai suunniteltu Toimivat Katot 2001 ja 2007 mukaisesti</a:t>
            </a:r>
          </a:p>
          <a:p>
            <a:r>
              <a:rPr lang="fi-FI" dirty="0" smtClean="0"/>
              <a:t>Toimivat Katot 2013 mukaisten kattojen käyttöikä lasketaan uudella laskurilla.</a:t>
            </a:r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300" y="6036303"/>
            <a:ext cx="2667000" cy="45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814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Laskennan periaatteet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05300"/>
          </a:xfrm>
        </p:spPr>
        <p:txBody>
          <a:bodyPr>
            <a:normAutofit fontScale="62500" lnSpcReduction="20000"/>
          </a:bodyPr>
          <a:lstStyle/>
          <a:p>
            <a:r>
              <a:rPr lang="fi-FI" dirty="0" smtClean="0"/>
              <a:t>Käyttöikää laskettaessa lähtökohtana on oikein suunniteltu ja toteutettu katto, jota huolletaan säännöllisesti. Tällaisen katon käyttöikä on 50 vuotta.</a:t>
            </a:r>
          </a:p>
          <a:p>
            <a:r>
              <a:rPr lang="fi-FI" dirty="0" smtClean="0"/>
              <a:t>Kaikki heikennykset laskevat katon käyttöikää. Esimerkiksi katon huollon kertoimet ovat 1 (säännöllinen huolto), 0,75 (epäsäännöllinen huolto) ja 0,5 (ei huoltoa).</a:t>
            </a:r>
          </a:p>
          <a:p>
            <a:r>
              <a:rPr lang="fi-FI" dirty="0" smtClean="0"/>
              <a:t>Kaikille laskurin elementeille on määritelty kerroin ja kertoimet yhdessä antavat lopullisen laskennallisen käyttöiän.</a:t>
            </a:r>
          </a:p>
          <a:p>
            <a:r>
              <a:rPr lang="fi-FI" dirty="0" smtClean="0"/>
              <a:t>Laskurissa on erittäin alhaisia kertoimia ja jopa 0-kertoimia sellaisille ratkaisuille, jotka ovat hyvän rakennustavan vastaisia tai muuten toimimattomia. Yksikin 0-kerroin tekee laskennan lopputulokseksi 0 vuotta, joka ei tarkoita sitä etteikö katto voisi jonkin aikaa toimiakin – se tarkoittaa, että katossa on riskirakenne tai virheellinen materiaalivalinta.</a:t>
            </a:r>
          </a:p>
          <a:p>
            <a:r>
              <a:rPr lang="fi-FI" dirty="0" smtClean="0"/>
              <a:t>Virheellisistä valinnoista on tehty ohjetekstit </a:t>
            </a:r>
            <a:r>
              <a:rPr lang="fi-FI" dirty="0" err="1" smtClean="0"/>
              <a:t>esim</a:t>
            </a:r>
            <a:r>
              <a:rPr lang="fi-FI" dirty="0" smtClean="0"/>
              <a:t>:  </a:t>
            </a:r>
            <a:r>
              <a:rPr lang="fi-FI" i="1" dirty="0" smtClean="0">
                <a:solidFill>
                  <a:srgbClr val="FF0000"/>
                </a:solidFill>
              </a:rPr>
              <a:t>Huollon laiminlyönti laskee käyttöikää olennaisesti.</a:t>
            </a:r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300" y="6036303"/>
            <a:ext cx="2667000" cy="45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751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Kenelle laskuri on tehty?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05300"/>
          </a:xfrm>
        </p:spPr>
        <p:txBody>
          <a:bodyPr/>
          <a:lstStyle/>
          <a:p>
            <a:r>
              <a:rPr lang="fi-FI" dirty="0" smtClean="0"/>
              <a:t>Laskuriin on pääsy kaikilla</a:t>
            </a:r>
          </a:p>
          <a:p>
            <a:r>
              <a:rPr lang="fi-FI" dirty="0" smtClean="0"/>
              <a:t>Laskurin ohjesivulla kerrotaan jaosta TK 2001 ja 2013 mukaisiin laskureihin</a:t>
            </a:r>
          </a:p>
          <a:p>
            <a:r>
              <a:rPr lang="fi-FI" dirty="0" smtClean="0"/>
              <a:t>Ensisijaisena kohderyhmänä ovat suunnittelijat, urakoitsijat ja muut ammattilaiset</a:t>
            </a:r>
          </a:p>
          <a:p>
            <a:r>
              <a:rPr lang="fi-FI" dirty="0" smtClean="0"/>
              <a:t>Vuonna 2015 laskuria käytettiin tai kokeiltiin noin 8500 kertaa.</a:t>
            </a:r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300" y="6036303"/>
            <a:ext cx="2667000" cy="45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94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Koska uusi laskuri on käytössä?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05300"/>
          </a:xfrm>
        </p:spPr>
        <p:txBody>
          <a:bodyPr/>
          <a:lstStyle/>
          <a:p>
            <a:pPr marL="0" indent="0">
              <a:buNone/>
            </a:pPr>
            <a:r>
              <a:rPr lang="fi-FI" dirty="0" smtClean="0"/>
              <a:t>Koekäyttövaihe on päättymässä ja sivu siirretään julkiseen näkymään.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smtClean="0"/>
              <a:t>Nyt laskurin </a:t>
            </a:r>
            <a:r>
              <a:rPr lang="fi-FI" dirty="0"/>
              <a:t>löytää osoitteesta </a:t>
            </a:r>
            <a:r>
              <a:rPr lang="fi-FI" dirty="0">
                <a:hlinkClick r:id="rId2"/>
              </a:rPr>
              <a:t>http://kattoliitto.fi/index.phtml?s=</a:t>
            </a:r>
            <a:r>
              <a:rPr lang="fi-FI" dirty="0" smtClean="0">
                <a:hlinkClick r:id="rId2"/>
              </a:rPr>
              <a:t>223</a:t>
            </a:r>
            <a:endParaRPr lang="fi-FI" dirty="0" smtClean="0"/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300" y="6036303"/>
            <a:ext cx="2667000" cy="456152"/>
          </a:xfrm>
          <a:prstGeom prst="rect">
            <a:avLst/>
          </a:prstGeom>
        </p:spPr>
      </p:pic>
      <p:sp>
        <p:nvSpPr>
          <p:cNvPr id="5" name="Tekstiruutu 4"/>
          <p:cNvSpPr txBox="1"/>
          <p:nvPr/>
        </p:nvSpPr>
        <p:spPr>
          <a:xfrm>
            <a:off x="-723900" y="6400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5734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457200" y="2560638"/>
            <a:ext cx="8229600" cy="1143000"/>
          </a:xfrm>
        </p:spPr>
        <p:txBody>
          <a:bodyPr>
            <a:normAutofit/>
          </a:bodyPr>
          <a:lstStyle/>
          <a:p>
            <a:r>
              <a:rPr lang="fi-FI" sz="5400" dirty="0" smtClean="0"/>
              <a:t>Kiitos!</a:t>
            </a:r>
            <a:endParaRPr lang="fi-FI" sz="5400" dirty="0"/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5473700"/>
            <a:ext cx="4343400" cy="742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7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3725</TotalTime>
  <Words>277</Words>
  <Application>Microsoft Office PowerPoint</Application>
  <PresentationFormat>Näytössä katseltava diaesitys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8" baseType="lpstr">
      <vt:lpstr>Office-teema</vt:lpstr>
      <vt:lpstr>Bitumikermikatteiden käyttöikälaskuri</vt:lpstr>
      <vt:lpstr>Uudistustarve</vt:lpstr>
      <vt:lpstr>Kaksi laskuria</vt:lpstr>
      <vt:lpstr>Laskennan periaatteet</vt:lpstr>
      <vt:lpstr>Kenelle laskuri on tehty?</vt:lpstr>
      <vt:lpstr>Koska uusi laskuri on käytössä?</vt:lpstr>
      <vt:lpstr>Kiitos!</vt:lpstr>
    </vt:vector>
  </TitlesOfParts>
  <Company>Kattoliitto 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Mikko Ahtola</dc:creator>
  <cp:lastModifiedBy>Kankaanpää Pirkko</cp:lastModifiedBy>
  <cp:revision>20</cp:revision>
  <dcterms:created xsi:type="dcterms:W3CDTF">2015-03-09T06:58:08Z</dcterms:created>
  <dcterms:modified xsi:type="dcterms:W3CDTF">2016-02-01T11:18:11Z</dcterms:modified>
</cp:coreProperties>
</file>