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18" r:id="rId1"/>
  </p:sldMasterIdLst>
  <p:notesMasterIdLst>
    <p:notesMasterId r:id="rId38"/>
  </p:notesMasterIdLst>
  <p:sldIdLst>
    <p:sldId id="258" r:id="rId2"/>
    <p:sldId id="281" r:id="rId3"/>
    <p:sldId id="284" r:id="rId4"/>
    <p:sldId id="287" r:id="rId5"/>
    <p:sldId id="288" r:id="rId6"/>
    <p:sldId id="289" r:id="rId7"/>
    <p:sldId id="290" r:id="rId8"/>
    <p:sldId id="291" r:id="rId9"/>
    <p:sldId id="292" r:id="rId10"/>
    <p:sldId id="293" r:id="rId11"/>
    <p:sldId id="294" r:id="rId12"/>
    <p:sldId id="295" r:id="rId13"/>
    <p:sldId id="296" r:id="rId14"/>
    <p:sldId id="297" r:id="rId15"/>
    <p:sldId id="299" r:id="rId16"/>
    <p:sldId id="298" r:id="rId17"/>
    <p:sldId id="300" r:id="rId18"/>
    <p:sldId id="301" r:id="rId19"/>
    <p:sldId id="302" r:id="rId20"/>
    <p:sldId id="304" r:id="rId21"/>
    <p:sldId id="303" r:id="rId22"/>
    <p:sldId id="305" r:id="rId23"/>
    <p:sldId id="306" r:id="rId24"/>
    <p:sldId id="307" r:id="rId25"/>
    <p:sldId id="309" r:id="rId26"/>
    <p:sldId id="310" r:id="rId27"/>
    <p:sldId id="311" r:id="rId28"/>
    <p:sldId id="313" r:id="rId29"/>
    <p:sldId id="312" r:id="rId30"/>
    <p:sldId id="314" r:id="rId31"/>
    <p:sldId id="315" r:id="rId32"/>
    <p:sldId id="316" r:id="rId33"/>
    <p:sldId id="317" r:id="rId34"/>
    <p:sldId id="319" r:id="rId35"/>
    <p:sldId id="321" r:id="rId36"/>
    <p:sldId id="279" r:id="rId37"/>
  </p:sldIdLst>
  <p:sldSz cx="9144000" cy="5143500" type="screen16x9"/>
  <p:notesSz cx="6797675" cy="9928225"/>
  <p:defaultTextStyle>
    <a:defPPr>
      <a:defRPr lang="fi-FI"/>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extLst>
    <p:ext uri="{EFAFB233-063F-42B5-8137-9DF3F51BA10A}">
      <p15:sldGuideLst xmlns:p15="http://schemas.microsoft.com/office/powerpoint/2012/main">
        <p15:guide id="1" orient="horz" pos="1620">
          <p15:clr>
            <a:srgbClr val="A4A3A4"/>
          </p15:clr>
        </p15:guide>
        <p15:guide id="2" orient="horz" pos="2935">
          <p15:clr>
            <a:srgbClr val="A4A3A4"/>
          </p15:clr>
        </p15:guide>
        <p15:guide id="3" pos="5738">
          <p15:clr>
            <a:srgbClr val="A4A3A4"/>
          </p15:clr>
        </p15:guide>
        <p15:guide id="4" pos="5465">
          <p15:clr>
            <a:srgbClr val="A4A3A4"/>
          </p15:clr>
        </p15:guide>
        <p15:guide id="5" pos="612">
          <p15:clr>
            <a:srgbClr val="A4A3A4"/>
          </p15:clr>
        </p15:guide>
        <p15:guide id="6"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87878"/>
    <a:srgbClr val="5A5A5A"/>
    <a:srgbClr val="D7142D"/>
    <a:srgbClr val="61655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679" autoAdjust="0"/>
    <p:restoredTop sz="94639" autoAdjust="0"/>
  </p:normalViewPr>
  <p:slideViewPr>
    <p:cSldViewPr>
      <p:cViewPr varScale="1">
        <p:scale>
          <a:sx n="124" d="100"/>
          <a:sy n="124" d="100"/>
        </p:scale>
        <p:origin x="102" y="456"/>
      </p:cViewPr>
      <p:guideLst>
        <p:guide orient="horz" pos="1620"/>
        <p:guide orient="horz" pos="2935"/>
        <p:guide pos="5738"/>
        <p:guide pos="5465"/>
        <p:guide pos="612"/>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fontAlgn="auto">
              <a:spcBef>
                <a:spcPts val="0"/>
              </a:spcBef>
              <a:spcAft>
                <a:spcPts val="0"/>
              </a:spcAft>
              <a:defRPr sz="1200">
                <a:latin typeface="Arial" panose="020B0604020202020204" pitchFamily="34" charset="0"/>
                <a:cs typeface="+mn-cs"/>
              </a:defRPr>
            </a:lvl1pPr>
          </a:lstStyle>
          <a:p>
            <a:pPr>
              <a:defRPr/>
            </a:pPr>
            <a:endParaRPr lang="en-US" dirty="0"/>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fontAlgn="auto">
              <a:spcBef>
                <a:spcPts val="0"/>
              </a:spcBef>
              <a:spcAft>
                <a:spcPts val="0"/>
              </a:spcAft>
              <a:defRPr sz="1200" smtClean="0">
                <a:latin typeface="Arial" panose="020B0604020202020204" pitchFamily="34" charset="0"/>
                <a:cs typeface="+mn-cs"/>
              </a:defRPr>
            </a:lvl1pPr>
          </a:lstStyle>
          <a:p>
            <a:pPr>
              <a:defRPr/>
            </a:pPr>
            <a:fld id="{99998482-4EE5-499C-9606-1ED9E6070768}" type="datetimeFigureOut">
              <a:rPr lang="en-US" smtClean="0"/>
              <a:pPr>
                <a:defRPr/>
              </a:pPr>
              <a:t>2/7/2018</a:t>
            </a:fld>
            <a:endParaRPr lang="en-US" dirty="0"/>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fontAlgn="auto">
              <a:spcBef>
                <a:spcPts val="0"/>
              </a:spcBef>
              <a:spcAft>
                <a:spcPts val="0"/>
              </a:spcAft>
              <a:defRPr sz="1200">
                <a:latin typeface="Arial" panose="020B0604020202020204" pitchFamily="34" charset="0"/>
                <a:cs typeface="+mn-cs"/>
              </a:defRPr>
            </a:lvl1pPr>
          </a:lstStyle>
          <a:p>
            <a:pPr>
              <a:defRPr/>
            </a:pPr>
            <a:endParaRPr lang="en-US" dirty="0"/>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fontAlgn="auto">
              <a:spcBef>
                <a:spcPts val="0"/>
              </a:spcBef>
              <a:spcAft>
                <a:spcPts val="0"/>
              </a:spcAft>
              <a:defRPr sz="1200" smtClean="0">
                <a:latin typeface="Arial" panose="020B0604020202020204" pitchFamily="34" charset="0"/>
                <a:cs typeface="+mn-cs"/>
              </a:defRPr>
            </a:lvl1pPr>
          </a:lstStyle>
          <a:p>
            <a:pPr>
              <a:defRPr/>
            </a:pPr>
            <a:fld id="{CBB2E689-8244-4430-A51A-717547D9D09B}" type="slidenum">
              <a:rPr lang="en-US" smtClean="0"/>
              <a:pPr>
                <a:defRPr/>
              </a:pPr>
              <a:t>‹#›</a:t>
            </a:fld>
            <a:endParaRPr lang="en-US" dirty="0"/>
          </a:p>
        </p:txBody>
      </p:sp>
    </p:spTree>
    <p:extLst>
      <p:ext uri="{BB962C8B-B14F-4D97-AF65-F5344CB8AC3E}">
        <p14:creationId xmlns:p14="http://schemas.microsoft.com/office/powerpoint/2010/main" val="369941331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pPr>
              <a:defRPr/>
            </a:pPr>
            <a:endParaRPr lang="en-US"/>
          </a:p>
        </p:txBody>
      </p:sp>
    </p:spTree>
    <p:extLst>
      <p:ext uri="{BB962C8B-B14F-4D97-AF65-F5344CB8AC3E}">
        <p14:creationId xmlns:p14="http://schemas.microsoft.com/office/powerpoint/2010/main" val="4797496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Starter slide">
    <p:bg>
      <p:bgPr>
        <a:solidFill>
          <a:srgbClr val="D7142D"/>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32000" y="1713156"/>
            <a:ext cx="6480000" cy="1717187"/>
          </a:xfrm>
          <a:prstGeom prst="rect">
            <a:avLst/>
          </a:prstGeom>
        </p:spPr>
      </p:pic>
    </p:spTree>
    <p:extLst>
      <p:ext uri="{BB962C8B-B14F-4D97-AF65-F5344CB8AC3E}">
        <p14:creationId xmlns:p14="http://schemas.microsoft.com/office/powerpoint/2010/main" val="4240119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en-US"/>
              <a:t>Click to edit Master title style</a:t>
            </a:r>
            <a:endParaRPr lang="en-US" dirty="0"/>
          </a:p>
        </p:txBody>
      </p:sp>
      <p:sp>
        <p:nvSpPr>
          <p:cNvPr id="3" name="Päivämäärän paikkamerkki 3"/>
          <p:cNvSpPr>
            <a:spLocks noGrp="1"/>
          </p:cNvSpPr>
          <p:nvPr>
            <p:ph type="dt" sz="half" idx="10"/>
          </p:nvPr>
        </p:nvSpPr>
        <p:spPr/>
        <p:txBody>
          <a:bodyPr/>
          <a:lstStyle>
            <a:lvl1pPr>
              <a:defRPr/>
            </a:lvl1pPr>
          </a:lstStyle>
          <a:p>
            <a:pPr>
              <a:defRPr/>
            </a:pPr>
            <a:r>
              <a:rPr lang="fi-FI"/>
              <a:t>6.2.2018</a:t>
            </a:r>
            <a:endParaRPr lang="en-US"/>
          </a:p>
        </p:txBody>
      </p:sp>
      <p:sp>
        <p:nvSpPr>
          <p:cNvPr id="4" name="Alatunnisteen paikkamerkki 4"/>
          <p:cNvSpPr>
            <a:spLocks noGrp="1"/>
          </p:cNvSpPr>
          <p:nvPr>
            <p:ph type="ftr" sz="quarter" idx="11"/>
          </p:nvPr>
        </p:nvSpPr>
        <p:spPr/>
        <p:txBody>
          <a:bodyPr/>
          <a:lstStyle>
            <a:lvl1pPr>
              <a:defRPr/>
            </a:lvl1pPr>
          </a:lstStyle>
          <a:p>
            <a:pPr>
              <a:defRPr/>
            </a:pPr>
            <a:endParaRPr lang="en-US"/>
          </a:p>
        </p:txBody>
      </p:sp>
      <p:sp>
        <p:nvSpPr>
          <p:cNvPr id="5" name="Dian numeron paikkamerkki 5"/>
          <p:cNvSpPr>
            <a:spLocks noGrp="1"/>
          </p:cNvSpPr>
          <p:nvPr>
            <p:ph type="sldNum" sz="quarter" idx="12"/>
          </p:nvPr>
        </p:nvSpPr>
        <p:spPr/>
        <p:txBody>
          <a:bodyPr/>
          <a:lstStyle>
            <a:lvl1pPr>
              <a:defRPr/>
            </a:lvl1pPr>
          </a:lstStyle>
          <a:p>
            <a:pPr>
              <a:defRPr/>
            </a:pPr>
            <a:fld id="{CE7D6EA9-070C-4793-BE2F-0BB653D7CEBE}" type="slidenum">
              <a:rPr lang="en-US"/>
              <a:pPr>
                <a:defRPr/>
              </a:pPr>
              <a:t>‹#›</a:t>
            </a:fld>
            <a:endParaRPr lang="en-US" dirty="0"/>
          </a:p>
        </p:txBody>
      </p:sp>
    </p:spTree>
    <p:extLst>
      <p:ext uri="{BB962C8B-B14F-4D97-AF65-F5344CB8AC3E}">
        <p14:creationId xmlns:p14="http://schemas.microsoft.com/office/powerpoint/2010/main" val="3846828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Päivämäärän paikkamerkki 1"/>
          <p:cNvSpPr>
            <a:spLocks noGrp="1"/>
          </p:cNvSpPr>
          <p:nvPr>
            <p:ph type="dt" sz="half" idx="10"/>
          </p:nvPr>
        </p:nvSpPr>
        <p:spPr/>
        <p:txBody>
          <a:bodyPr/>
          <a:lstStyle>
            <a:lvl1pPr>
              <a:defRPr/>
            </a:lvl1pPr>
          </a:lstStyle>
          <a:p>
            <a:pPr>
              <a:defRPr/>
            </a:pPr>
            <a:r>
              <a:rPr lang="fi-FI"/>
              <a:t>6.2.2018</a:t>
            </a:r>
            <a:endParaRPr lang="en-US"/>
          </a:p>
        </p:txBody>
      </p:sp>
      <p:sp>
        <p:nvSpPr>
          <p:cNvPr id="4" name="Alatunnisteen paikkamerkki 2"/>
          <p:cNvSpPr>
            <a:spLocks noGrp="1"/>
          </p:cNvSpPr>
          <p:nvPr>
            <p:ph type="ftr" sz="quarter" idx="11"/>
          </p:nvPr>
        </p:nvSpPr>
        <p:spPr/>
        <p:txBody>
          <a:bodyPr/>
          <a:lstStyle>
            <a:lvl1pPr>
              <a:defRPr/>
            </a:lvl1pPr>
          </a:lstStyle>
          <a:p>
            <a:pPr>
              <a:defRPr/>
            </a:pPr>
            <a:endParaRPr lang="en-US"/>
          </a:p>
        </p:txBody>
      </p:sp>
      <p:sp>
        <p:nvSpPr>
          <p:cNvPr id="5" name="Dian numeron paikkamerkki 3"/>
          <p:cNvSpPr>
            <a:spLocks noGrp="1"/>
          </p:cNvSpPr>
          <p:nvPr>
            <p:ph type="sldNum" sz="quarter" idx="12"/>
          </p:nvPr>
        </p:nvSpPr>
        <p:spPr/>
        <p:txBody>
          <a:bodyPr/>
          <a:lstStyle>
            <a:lvl1pPr>
              <a:defRPr/>
            </a:lvl1pPr>
          </a:lstStyle>
          <a:p>
            <a:pPr>
              <a:defRPr/>
            </a:pPr>
            <a:fld id="{42E3A7FC-76AF-4E21-9895-05ED0A83D715}" type="slidenum">
              <a:rPr lang="en-US"/>
              <a:pPr>
                <a:defRPr/>
              </a:pPr>
              <a:t>‹#›</a:t>
            </a:fld>
            <a:endParaRPr lang="en-US"/>
          </a:p>
        </p:txBody>
      </p:sp>
    </p:spTree>
    <p:extLst>
      <p:ext uri="{BB962C8B-B14F-4D97-AF65-F5344CB8AC3E}">
        <p14:creationId xmlns:p14="http://schemas.microsoft.com/office/powerpoint/2010/main" val="3801189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reserve="1">
  <p:cSld name="Empty">
    <p:spTree>
      <p:nvGrpSpPr>
        <p:cNvPr id="1" name=""/>
        <p:cNvGrpSpPr/>
        <p:nvPr/>
      </p:nvGrpSpPr>
      <p:grpSpPr>
        <a:xfrm>
          <a:off x="0" y="0"/>
          <a:ext cx="0" cy="0"/>
          <a:chOff x="0" y="0"/>
          <a:chExt cx="0" cy="0"/>
        </a:xfrm>
      </p:grpSpPr>
    </p:spTree>
    <p:extLst>
      <p:ext uri="{BB962C8B-B14F-4D97-AF65-F5344CB8AC3E}">
        <p14:creationId xmlns:p14="http://schemas.microsoft.com/office/powerpoint/2010/main" val="18255254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ntent Only">
    <p:spTree>
      <p:nvGrpSpPr>
        <p:cNvPr id="1" name=""/>
        <p:cNvGrpSpPr/>
        <p:nvPr/>
      </p:nvGrpSpPr>
      <p:grpSpPr>
        <a:xfrm>
          <a:off x="0" y="0"/>
          <a:ext cx="0" cy="0"/>
          <a:chOff x="0" y="0"/>
          <a:chExt cx="0" cy="0"/>
        </a:xfrm>
      </p:grpSpPr>
      <p:sp>
        <p:nvSpPr>
          <p:cNvPr id="7" name="Content Placeholder 6"/>
          <p:cNvSpPr>
            <a:spLocks noGrp="1"/>
          </p:cNvSpPr>
          <p:nvPr>
            <p:ph sz="quarter" idx="13"/>
          </p:nvPr>
        </p:nvSpPr>
        <p:spPr>
          <a:xfrm>
            <a:off x="467544" y="567000"/>
            <a:ext cx="8208000" cy="40488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Päivämäärän paikkamerkki 1"/>
          <p:cNvSpPr>
            <a:spLocks noGrp="1"/>
          </p:cNvSpPr>
          <p:nvPr>
            <p:ph type="dt" sz="half" idx="14"/>
          </p:nvPr>
        </p:nvSpPr>
        <p:spPr/>
        <p:txBody>
          <a:bodyPr/>
          <a:lstStyle>
            <a:lvl1pPr>
              <a:defRPr/>
            </a:lvl1pPr>
          </a:lstStyle>
          <a:p>
            <a:pPr>
              <a:defRPr/>
            </a:pPr>
            <a:r>
              <a:rPr lang="fi-FI"/>
              <a:t>6.2.2018</a:t>
            </a:r>
            <a:endParaRPr lang="en-US"/>
          </a:p>
        </p:txBody>
      </p:sp>
      <p:sp>
        <p:nvSpPr>
          <p:cNvPr id="5" name="Alatunnisteen paikkamerkki 2"/>
          <p:cNvSpPr>
            <a:spLocks noGrp="1"/>
          </p:cNvSpPr>
          <p:nvPr>
            <p:ph type="ftr" sz="quarter" idx="15"/>
          </p:nvPr>
        </p:nvSpPr>
        <p:spPr/>
        <p:txBody>
          <a:bodyPr/>
          <a:lstStyle>
            <a:lvl1pPr>
              <a:defRPr/>
            </a:lvl1pPr>
          </a:lstStyle>
          <a:p>
            <a:pPr>
              <a:defRPr/>
            </a:pPr>
            <a:endParaRPr lang="en-US"/>
          </a:p>
        </p:txBody>
      </p:sp>
      <p:sp>
        <p:nvSpPr>
          <p:cNvPr id="6" name="Dian numeron paikkamerkki 3"/>
          <p:cNvSpPr>
            <a:spLocks noGrp="1"/>
          </p:cNvSpPr>
          <p:nvPr>
            <p:ph type="sldNum" sz="quarter" idx="16"/>
          </p:nvPr>
        </p:nvSpPr>
        <p:spPr/>
        <p:txBody>
          <a:bodyPr/>
          <a:lstStyle>
            <a:lvl1pPr>
              <a:defRPr/>
            </a:lvl1pPr>
          </a:lstStyle>
          <a:p>
            <a:pPr>
              <a:defRPr/>
            </a:pPr>
            <a:fld id="{538E876D-4B34-4C73-9672-43D2ACE26655}" type="slidenum">
              <a:rPr lang="en-US"/>
              <a:pPr>
                <a:defRPr/>
              </a:pPr>
              <a:t>‹#›</a:t>
            </a:fld>
            <a:endParaRPr lang="en-US"/>
          </a:p>
        </p:txBody>
      </p:sp>
    </p:spTree>
    <p:extLst>
      <p:ext uri="{BB962C8B-B14F-4D97-AF65-F5344CB8AC3E}">
        <p14:creationId xmlns:p14="http://schemas.microsoft.com/office/powerpoint/2010/main" val="3427699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Contact information">
    <p:bg>
      <p:bgPr>
        <a:solidFill>
          <a:srgbClr val="D7142D"/>
        </a:solidFill>
        <a:effectLst/>
      </p:bgPr>
    </p:bg>
    <p:spTree>
      <p:nvGrpSpPr>
        <p:cNvPr id="1" name=""/>
        <p:cNvGrpSpPr/>
        <p:nvPr/>
      </p:nvGrpSpPr>
      <p:grpSpPr>
        <a:xfrm>
          <a:off x="0" y="0"/>
          <a:ext cx="0" cy="0"/>
          <a:chOff x="0" y="0"/>
          <a:chExt cx="0" cy="0"/>
        </a:xfrm>
      </p:grpSpPr>
      <p:sp>
        <p:nvSpPr>
          <p:cNvPr id="2" name="Otsikko 1"/>
          <p:cNvSpPr>
            <a:spLocks noGrp="1"/>
          </p:cNvSpPr>
          <p:nvPr>
            <p:ph type="title"/>
          </p:nvPr>
        </p:nvSpPr>
        <p:spPr>
          <a:xfrm>
            <a:off x="469080" y="1275606"/>
            <a:ext cx="6480000" cy="936000"/>
          </a:xfrm>
        </p:spPr>
        <p:txBody>
          <a:bodyPr>
            <a:normAutofit/>
          </a:bodyPr>
          <a:lstStyle>
            <a:lvl1pPr>
              <a:defRPr sz="2200">
                <a:solidFill>
                  <a:schemeClr val="bg1"/>
                </a:solidFill>
              </a:defRPr>
            </a:lvl1pPr>
          </a:lstStyle>
          <a:p>
            <a:r>
              <a:rPr lang="en-US"/>
              <a:t>Click to edit Master title style</a:t>
            </a:r>
            <a:endParaRPr lang="en-US" dirty="0"/>
          </a:p>
        </p:txBody>
      </p:sp>
      <p:sp>
        <p:nvSpPr>
          <p:cNvPr id="8" name="Text Placeholder 7"/>
          <p:cNvSpPr>
            <a:spLocks noGrp="1"/>
          </p:cNvSpPr>
          <p:nvPr>
            <p:ph type="body" sz="quarter" idx="10"/>
          </p:nvPr>
        </p:nvSpPr>
        <p:spPr>
          <a:xfrm>
            <a:off x="468311" y="2282400"/>
            <a:ext cx="6480000" cy="378000"/>
          </a:xfrm>
        </p:spPr>
        <p:txBody>
          <a:bodyPr>
            <a:noAutofit/>
          </a:bodyPr>
          <a:lstStyle>
            <a:lvl1pPr marL="0" indent="0">
              <a:buFontTx/>
              <a:buNone/>
              <a:defRPr sz="1400" b="1">
                <a:solidFill>
                  <a:schemeClr val="bg1"/>
                </a:solidFill>
              </a:defRPr>
            </a:lvl1pPr>
            <a:lvl2pPr marL="179387" indent="0">
              <a:buFontTx/>
              <a:buNone/>
              <a:defRPr>
                <a:solidFill>
                  <a:schemeClr val="bg1"/>
                </a:solidFill>
              </a:defRPr>
            </a:lvl2pPr>
            <a:lvl3pPr marL="360362" indent="0">
              <a:buFontTx/>
              <a:buNone/>
              <a:defRPr>
                <a:solidFill>
                  <a:schemeClr val="bg1"/>
                </a:solidFill>
              </a:defRPr>
            </a:lvl3pPr>
            <a:lvl4pPr marL="539750" indent="0">
              <a:buFontTx/>
              <a:buNone/>
              <a:defRPr>
                <a:solidFill>
                  <a:schemeClr val="bg1"/>
                </a:solidFill>
              </a:defRPr>
            </a:lvl4pPr>
            <a:lvl5pPr marL="719138" indent="0">
              <a:buFontTx/>
              <a:buNone/>
              <a:defRPr>
                <a:solidFill>
                  <a:schemeClr val="bg1"/>
                </a:solidFill>
              </a:defRPr>
            </a:lvl5pPr>
          </a:lstStyle>
          <a:p>
            <a:pPr lvl="0"/>
            <a:r>
              <a:rPr lang="en-US"/>
              <a:t>Edit Master text styles</a:t>
            </a:r>
          </a:p>
        </p:txBody>
      </p:sp>
      <p:sp>
        <p:nvSpPr>
          <p:cNvPr id="9" name="Text Placeholder 7"/>
          <p:cNvSpPr>
            <a:spLocks noGrp="1"/>
          </p:cNvSpPr>
          <p:nvPr>
            <p:ph type="body" sz="quarter" idx="11"/>
          </p:nvPr>
        </p:nvSpPr>
        <p:spPr>
          <a:xfrm>
            <a:off x="467544" y="2570400"/>
            <a:ext cx="6480000" cy="378000"/>
          </a:xfrm>
        </p:spPr>
        <p:txBody>
          <a:bodyPr>
            <a:noAutofit/>
          </a:bodyPr>
          <a:lstStyle>
            <a:lvl1pPr marL="0" indent="0">
              <a:buFontTx/>
              <a:buNone/>
              <a:defRPr sz="1400">
                <a:solidFill>
                  <a:schemeClr val="bg1"/>
                </a:solidFill>
              </a:defRPr>
            </a:lvl1pPr>
            <a:lvl2pPr marL="179387" indent="0">
              <a:buFontTx/>
              <a:buNone/>
              <a:defRPr>
                <a:solidFill>
                  <a:schemeClr val="bg1"/>
                </a:solidFill>
              </a:defRPr>
            </a:lvl2pPr>
            <a:lvl3pPr marL="360362" indent="0">
              <a:buFontTx/>
              <a:buNone/>
              <a:defRPr>
                <a:solidFill>
                  <a:schemeClr val="bg1"/>
                </a:solidFill>
              </a:defRPr>
            </a:lvl3pPr>
            <a:lvl4pPr marL="539750" indent="0">
              <a:buFontTx/>
              <a:buNone/>
              <a:defRPr>
                <a:solidFill>
                  <a:schemeClr val="bg1"/>
                </a:solidFill>
              </a:defRPr>
            </a:lvl4pPr>
            <a:lvl5pPr marL="719138" indent="0">
              <a:buFontTx/>
              <a:buNone/>
              <a:defRPr>
                <a:solidFill>
                  <a:schemeClr val="bg1"/>
                </a:solidFill>
              </a:defRPr>
            </a:lvl5pPr>
          </a:lstStyle>
          <a:p>
            <a:pPr lvl="0"/>
            <a:r>
              <a:rPr lang="en-US"/>
              <a:t>Edit Master text styles</a:t>
            </a:r>
          </a:p>
        </p:txBody>
      </p:sp>
      <p:sp>
        <p:nvSpPr>
          <p:cNvPr id="10" name="Text Placeholder 7"/>
          <p:cNvSpPr>
            <a:spLocks noGrp="1"/>
          </p:cNvSpPr>
          <p:nvPr>
            <p:ph type="body" sz="quarter" idx="12"/>
          </p:nvPr>
        </p:nvSpPr>
        <p:spPr>
          <a:xfrm>
            <a:off x="467544" y="2930400"/>
            <a:ext cx="3240360" cy="1080000"/>
          </a:xfrm>
        </p:spPr>
        <p:txBody>
          <a:bodyPr>
            <a:normAutofit/>
          </a:bodyPr>
          <a:lstStyle>
            <a:lvl1pPr marL="0" indent="0">
              <a:buFontTx/>
              <a:buNone/>
              <a:defRPr sz="1400">
                <a:solidFill>
                  <a:schemeClr val="bg1"/>
                </a:solidFill>
              </a:defRPr>
            </a:lvl1pPr>
            <a:lvl2pPr marL="179387" indent="0">
              <a:buFontTx/>
              <a:buNone/>
              <a:defRPr>
                <a:solidFill>
                  <a:schemeClr val="bg1"/>
                </a:solidFill>
              </a:defRPr>
            </a:lvl2pPr>
            <a:lvl3pPr marL="360362" indent="0">
              <a:buFontTx/>
              <a:buNone/>
              <a:defRPr>
                <a:solidFill>
                  <a:schemeClr val="bg1"/>
                </a:solidFill>
              </a:defRPr>
            </a:lvl3pPr>
            <a:lvl4pPr marL="539750" indent="0">
              <a:buFontTx/>
              <a:buNone/>
              <a:defRPr>
                <a:solidFill>
                  <a:schemeClr val="bg1"/>
                </a:solidFill>
              </a:defRPr>
            </a:lvl4pPr>
            <a:lvl5pPr marL="719138" indent="0">
              <a:buFontTx/>
              <a:buNone/>
              <a:defRPr>
                <a:solidFill>
                  <a:schemeClr val="bg1"/>
                </a:solidFill>
              </a:defRPr>
            </a:lvl5pPr>
          </a:lstStyle>
          <a:p>
            <a:pPr lvl="0"/>
            <a:r>
              <a:rPr lang="en-US"/>
              <a:t>Edit Master text styles</a:t>
            </a:r>
          </a:p>
        </p:txBody>
      </p:sp>
      <p:sp>
        <p:nvSpPr>
          <p:cNvPr id="11" name="Text Placeholder 7"/>
          <p:cNvSpPr>
            <a:spLocks noGrp="1"/>
          </p:cNvSpPr>
          <p:nvPr>
            <p:ph type="body" sz="quarter" idx="13"/>
          </p:nvPr>
        </p:nvSpPr>
        <p:spPr>
          <a:xfrm>
            <a:off x="3707904" y="2930400"/>
            <a:ext cx="3240000" cy="1080000"/>
          </a:xfrm>
        </p:spPr>
        <p:txBody>
          <a:bodyPr>
            <a:normAutofit/>
          </a:bodyPr>
          <a:lstStyle>
            <a:lvl1pPr marL="0" indent="0">
              <a:buFontTx/>
              <a:buNone/>
              <a:defRPr sz="1400">
                <a:solidFill>
                  <a:schemeClr val="bg1"/>
                </a:solidFill>
              </a:defRPr>
            </a:lvl1pPr>
            <a:lvl2pPr marL="179387" indent="0">
              <a:buFontTx/>
              <a:buNone/>
              <a:defRPr>
                <a:solidFill>
                  <a:schemeClr val="bg1"/>
                </a:solidFill>
              </a:defRPr>
            </a:lvl2pPr>
            <a:lvl3pPr marL="360362" indent="0">
              <a:buFontTx/>
              <a:buNone/>
              <a:defRPr>
                <a:solidFill>
                  <a:schemeClr val="bg1"/>
                </a:solidFill>
              </a:defRPr>
            </a:lvl3pPr>
            <a:lvl4pPr marL="539750" indent="0">
              <a:buFontTx/>
              <a:buNone/>
              <a:defRPr>
                <a:solidFill>
                  <a:schemeClr val="bg1"/>
                </a:solidFill>
              </a:defRPr>
            </a:lvl4pPr>
            <a:lvl5pPr marL="719138" indent="0">
              <a:buFontTx/>
              <a:buNone/>
              <a:defRPr>
                <a:solidFill>
                  <a:schemeClr val="bg1"/>
                </a:solidFill>
              </a:defRPr>
            </a:lvl5pPr>
          </a:lstStyle>
          <a:p>
            <a:pPr lvl="0"/>
            <a:r>
              <a:rPr lang="en-US"/>
              <a:t>Edit Master text styles</a:t>
            </a: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6000" y="4842000"/>
            <a:ext cx="1078994" cy="128016"/>
          </a:xfrm>
          <a:prstGeom prst="rect">
            <a:avLst/>
          </a:prstGeom>
        </p:spPr>
      </p:pic>
    </p:spTree>
    <p:extLst>
      <p:ext uri="{BB962C8B-B14F-4D97-AF65-F5344CB8AC3E}">
        <p14:creationId xmlns:p14="http://schemas.microsoft.com/office/powerpoint/2010/main" val="40288865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Contact information grey">
    <p:bg>
      <p:bgPr>
        <a:solidFill>
          <a:srgbClr val="787878"/>
        </a:solidFill>
        <a:effectLst/>
      </p:bgPr>
    </p:bg>
    <p:spTree>
      <p:nvGrpSpPr>
        <p:cNvPr id="1" name=""/>
        <p:cNvGrpSpPr/>
        <p:nvPr/>
      </p:nvGrpSpPr>
      <p:grpSpPr>
        <a:xfrm>
          <a:off x="0" y="0"/>
          <a:ext cx="0" cy="0"/>
          <a:chOff x="0" y="0"/>
          <a:chExt cx="0" cy="0"/>
        </a:xfrm>
      </p:grpSpPr>
      <p:sp>
        <p:nvSpPr>
          <p:cNvPr id="2" name="Otsikko 1"/>
          <p:cNvSpPr>
            <a:spLocks noGrp="1"/>
          </p:cNvSpPr>
          <p:nvPr>
            <p:ph type="title"/>
          </p:nvPr>
        </p:nvSpPr>
        <p:spPr>
          <a:xfrm>
            <a:off x="469080" y="1274400"/>
            <a:ext cx="6480000" cy="936000"/>
          </a:xfrm>
        </p:spPr>
        <p:txBody>
          <a:bodyPr>
            <a:normAutofit/>
          </a:bodyPr>
          <a:lstStyle>
            <a:lvl1pPr>
              <a:defRPr sz="2200">
                <a:solidFill>
                  <a:schemeClr val="bg1"/>
                </a:solidFill>
              </a:defRPr>
            </a:lvl1pPr>
          </a:lstStyle>
          <a:p>
            <a:r>
              <a:rPr lang="en-US"/>
              <a:t>Click to edit Master title style</a:t>
            </a:r>
            <a:endParaRPr lang="en-US" dirty="0"/>
          </a:p>
        </p:txBody>
      </p:sp>
      <p:sp>
        <p:nvSpPr>
          <p:cNvPr id="8" name="Text Placeholder 7"/>
          <p:cNvSpPr>
            <a:spLocks noGrp="1"/>
          </p:cNvSpPr>
          <p:nvPr>
            <p:ph type="body" sz="quarter" idx="10"/>
          </p:nvPr>
        </p:nvSpPr>
        <p:spPr>
          <a:xfrm>
            <a:off x="468311" y="2283718"/>
            <a:ext cx="6480000" cy="378012"/>
          </a:xfrm>
        </p:spPr>
        <p:txBody>
          <a:bodyPr>
            <a:noAutofit/>
          </a:bodyPr>
          <a:lstStyle>
            <a:lvl1pPr marL="0" indent="0">
              <a:buFontTx/>
              <a:buNone/>
              <a:defRPr sz="1400" b="1">
                <a:solidFill>
                  <a:schemeClr val="bg1"/>
                </a:solidFill>
              </a:defRPr>
            </a:lvl1pPr>
            <a:lvl2pPr marL="179387" indent="0">
              <a:buFontTx/>
              <a:buNone/>
              <a:defRPr>
                <a:solidFill>
                  <a:schemeClr val="bg1"/>
                </a:solidFill>
              </a:defRPr>
            </a:lvl2pPr>
            <a:lvl3pPr marL="360362" indent="0">
              <a:buFontTx/>
              <a:buNone/>
              <a:defRPr>
                <a:solidFill>
                  <a:schemeClr val="bg1"/>
                </a:solidFill>
              </a:defRPr>
            </a:lvl3pPr>
            <a:lvl4pPr marL="539750" indent="0">
              <a:buFontTx/>
              <a:buNone/>
              <a:defRPr>
                <a:solidFill>
                  <a:schemeClr val="bg1"/>
                </a:solidFill>
              </a:defRPr>
            </a:lvl4pPr>
            <a:lvl5pPr marL="719138" indent="0">
              <a:buFontTx/>
              <a:buNone/>
              <a:defRPr>
                <a:solidFill>
                  <a:schemeClr val="bg1"/>
                </a:solidFill>
              </a:defRPr>
            </a:lvl5pPr>
          </a:lstStyle>
          <a:p>
            <a:pPr lvl="0"/>
            <a:r>
              <a:rPr lang="en-US"/>
              <a:t>Edit Master text styles</a:t>
            </a:r>
          </a:p>
        </p:txBody>
      </p:sp>
      <p:sp>
        <p:nvSpPr>
          <p:cNvPr id="9" name="Text Placeholder 7"/>
          <p:cNvSpPr>
            <a:spLocks noGrp="1"/>
          </p:cNvSpPr>
          <p:nvPr>
            <p:ph type="body" sz="quarter" idx="11"/>
          </p:nvPr>
        </p:nvSpPr>
        <p:spPr>
          <a:xfrm>
            <a:off x="467544" y="2570400"/>
            <a:ext cx="6480000" cy="378000"/>
          </a:xfrm>
        </p:spPr>
        <p:txBody>
          <a:bodyPr>
            <a:noAutofit/>
          </a:bodyPr>
          <a:lstStyle>
            <a:lvl1pPr marL="0" indent="0">
              <a:buFontTx/>
              <a:buNone/>
              <a:defRPr sz="1400">
                <a:solidFill>
                  <a:schemeClr val="bg1"/>
                </a:solidFill>
              </a:defRPr>
            </a:lvl1pPr>
            <a:lvl2pPr marL="179387" indent="0">
              <a:buFontTx/>
              <a:buNone/>
              <a:defRPr>
                <a:solidFill>
                  <a:schemeClr val="bg1"/>
                </a:solidFill>
              </a:defRPr>
            </a:lvl2pPr>
            <a:lvl3pPr marL="360362" indent="0">
              <a:buFontTx/>
              <a:buNone/>
              <a:defRPr>
                <a:solidFill>
                  <a:schemeClr val="bg1"/>
                </a:solidFill>
              </a:defRPr>
            </a:lvl3pPr>
            <a:lvl4pPr marL="539750" indent="0">
              <a:buFontTx/>
              <a:buNone/>
              <a:defRPr>
                <a:solidFill>
                  <a:schemeClr val="bg1"/>
                </a:solidFill>
              </a:defRPr>
            </a:lvl4pPr>
            <a:lvl5pPr marL="719138" indent="0">
              <a:buFontTx/>
              <a:buNone/>
              <a:defRPr>
                <a:solidFill>
                  <a:schemeClr val="bg1"/>
                </a:solidFill>
              </a:defRPr>
            </a:lvl5pPr>
          </a:lstStyle>
          <a:p>
            <a:pPr lvl="0"/>
            <a:r>
              <a:rPr lang="en-US"/>
              <a:t>Edit Master text styles</a:t>
            </a:r>
          </a:p>
        </p:txBody>
      </p:sp>
      <p:sp>
        <p:nvSpPr>
          <p:cNvPr id="10" name="Text Placeholder 7"/>
          <p:cNvSpPr>
            <a:spLocks noGrp="1"/>
          </p:cNvSpPr>
          <p:nvPr>
            <p:ph type="body" sz="quarter" idx="12"/>
          </p:nvPr>
        </p:nvSpPr>
        <p:spPr>
          <a:xfrm>
            <a:off x="467544" y="2930400"/>
            <a:ext cx="3240360" cy="1080000"/>
          </a:xfrm>
        </p:spPr>
        <p:txBody>
          <a:bodyPr>
            <a:normAutofit/>
          </a:bodyPr>
          <a:lstStyle>
            <a:lvl1pPr marL="0" indent="0">
              <a:buFontTx/>
              <a:buNone/>
              <a:defRPr sz="1400">
                <a:solidFill>
                  <a:schemeClr val="bg1"/>
                </a:solidFill>
              </a:defRPr>
            </a:lvl1pPr>
            <a:lvl2pPr marL="179387" indent="0">
              <a:buFontTx/>
              <a:buNone/>
              <a:defRPr>
                <a:solidFill>
                  <a:schemeClr val="bg1"/>
                </a:solidFill>
              </a:defRPr>
            </a:lvl2pPr>
            <a:lvl3pPr marL="360362" indent="0">
              <a:buFontTx/>
              <a:buNone/>
              <a:defRPr>
                <a:solidFill>
                  <a:schemeClr val="bg1"/>
                </a:solidFill>
              </a:defRPr>
            </a:lvl3pPr>
            <a:lvl4pPr marL="539750" indent="0">
              <a:buFontTx/>
              <a:buNone/>
              <a:defRPr>
                <a:solidFill>
                  <a:schemeClr val="bg1"/>
                </a:solidFill>
              </a:defRPr>
            </a:lvl4pPr>
            <a:lvl5pPr marL="719138" indent="0">
              <a:buFontTx/>
              <a:buNone/>
              <a:defRPr>
                <a:solidFill>
                  <a:schemeClr val="bg1"/>
                </a:solidFill>
              </a:defRPr>
            </a:lvl5pPr>
          </a:lstStyle>
          <a:p>
            <a:pPr lvl="0"/>
            <a:r>
              <a:rPr lang="en-US"/>
              <a:t>Edit Master text styles</a:t>
            </a:r>
          </a:p>
        </p:txBody>
      </p:sp>
      <p:sp>
        <p:nvSpPr>
          <p:cNvPr id="11" name="Text Placeholder 7"/>
          <p:cNvSpPr>
            <a:spLocks noGrp="1"/>
          </p:cNvSpPr>
          <p:nvPr>
            <p:ph type="body" sz="quarter" idx="13"/>
          </p:nvPr>
        </p:nvSpPr>
        <p:spPr>
          <a:xfrm>
            <a:off x="3707904" y="2930400"/>
            <a:ext cx="3240000" cy="1080000"/>
          </a:xfrm>
        </p:spPr>
        <p:txBody>
          <a:bodyPr>
            <a:normAutofit/>
          </a:bodyPr>
          <a:lstStyle>
            <a:lvl1pPr marL="0" indent="0">
              <a:buFontTx/>
              <a:buNone/>
              <a:defRPr sz="1400">
                <a:solidFill>
                  <a:schemeClr val="bg1"/>
                </a:solidFill>
              </a:defRPr>
            </a:lvl1pPr>
            <a:lvl2pPr marL="179387" indent="0">
              <a:buFontTx/>
              <a:buNone/>
              <a:defRPr>
                <a:solidFill>
                  <a:schemeClr val="bg1"/>
                </a:solidFill>
              </a:defRPr>
            </a:lvl2pPr>
            <a:lvl3pPr marL="360362" indent="0">
              <a:buFontTx/>
              <a:buNone/>
              <a:defRPr>
                <a:solidFill>
                  <a:schemeClr val="bg1"/>
                </a:solidFill>
              </a:defRPr>
            </a:lvl3pPr>
            <a:lvl4pPr marL="539750" indent="0">
              <a:buFontTx/>
              <a:buNone/>
              <a:defRPr>
                <a:solidFill>
                  <a:schemeClr val="bg1"/>
                </a:solidFill>
              </a:defRPr>
            </a:lvl4pPr>
            <a:lvl5pPr marL="719138" indent="0">
              <a:buFontTx/>
              <a:buNone/>
              <a:defRPr>
                <a:solidFill>
                  <a:schemeClr val="bg1"/>
                </a:solidFill>
              </a:defRPr>
            </a:lvl5pPr>
          </a:lstStyle>
          <a:p>
            <a:pPr lvl="0"/>
            <a:r>
              <a:rPr lang="en-US"/>
              <a:t>Edit Master text styles</a:t>
            </a: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6000" y="4842000"/>
            <a:ext cx="1078994" cy="128016"/>
          </a:xfrm>
          <a:prstGeom prst="rect">
            <a:avLst/>
          </a:prstGeom>
        </p:spPr>
      </p:pic>
    </p:spTree>
    <p:extLst>
      <p:ext uri="{BB962C8B-B14F-4D97-AF65-F5344CB8AC3E}">
        <p14:creationId xmlns:p14="http://schemas.microsoft.com/office/powerpoint/2010/main" val="14682089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8" name="Rectangle 7"/>
          <p:cNvSpPr/>
          <p:nvPr userDrawn="1"/>
        </p:nvSpPr>
        <p:spPr>
          <a:xfrm>
            <a:off x="0" y="4687888"/>
            <a:ext cx="9144000" cy="455612"/>
          </a:xfrm>
          <a:prstGeom prst="rect">
            <a:avLst/>
          </a:prstGeom>
          <a:solidFill>
            <a:srgbClr val="D714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err="1">
              <a:solidFill>
                <a:srgbClr val="61655C"/>
              </a:solidFill>
            </a:endParaRPr>
          </a:p>
        </p:txBody>
      </p:sp>
      <p:sp>
        <p:nvSpPr>
          <p:cNvPr id="2" name="Otsikko 1"/>
          <p:cNvSpPr>
            <a:spLocks noGrp="1"/>
          </p:cNvSpPr>
          <p:nvPr>
            <p:ph type="ctrTitle"/>
          </p:nvPr>
        </p:nvSpPr>
        <p:spPr>
          <a:xfrm>
            <a:off x="1331640" y="465516"/>
            <a:ext cx="6480720" cy="2610290"/>
          </a:xfrm>
        </p:spPr>
        <p:txBody>
          <a:bodyPr anchor="ctr" anchorCtr="0">
            <a:normAutofit/>
          </a:bodyPr>
          <a:lstStyle>
            <a:lvl1pPr algn="ctr">
              <a:defRPr sz="4400" cap="none" baseline="0">
                <a:solidFill>
                  <a:srgbClr val="787878"/>
                </a:solidFill>
              </a:defRPr>
            </a:lvl1pPr>
          </a:lstStyle>
          <a:p>
            <a:r>
              <a:rPr lang="en-US"/>
              <a:t>Click to edit Master title style</a:t>
            </a:r>
            <a:endParaRPr lang="en-US" dirty="0"/>
          </a:p>
        </p:txBody>
      </p:sp>
      <p:sp>
        <p:nvSpPr>
          <p:cNvPr id="5" name="Päivämäärän paikkamerkki 3"/>
          <p:cNvSpPr>
            <a:spLocks noGrp="1"/>
          </p:cNvSpPr>
          <p:nvPr>
            <p:ph type="dt" sz="half" idx="10"/>
          </p:nvPr>
        </p:nvSpPr>
        <p:spPr/>
        <p:txBody>
          <a:bodyPr/>
          <a:lstStyle>
            <a:lvl1pPr>
              <a:defRPr>
                <a:solidFill>
                  <a:schemeClr val="bg1"/>
                </a:solidFill>
              </a:defRPr>
            </a:lvl1pPr>
          </a:lstStyle>
          <a:p>
            <a:pPr>
              <a:defRPr/>
            </a:pPr>
            <a:r>
              <a:rPr lang="fi-FI"/>
              <a:t>6.2.2018</a:t>
            </a:r>
            <a:endParaRPr lang="en-US"/>
          </a:p>
        </p:txBody>
      </p:sp>
      <p:sp>
        <p:nvSpPr>
          <p:cNvPr id="6" name="Alatunnisteen paikkamerkki 4"/>
          <p:cNvSpPr>
            <a:spLocks noGrp="1"/>
          </p:cNvSpPr>
          <p:nvPr>
            <p:ph type="ftr" sz="quarter" idx="11"/>
          </p:nvPr>
        </p:nvSpPr>
        <p:spPr/>
        <p:txBody>
          <a:bodyPr/>
          <a:lstStyle>
            <a:lvl1pPr>
              <a:defRPr>
                <a:solidFill>
                  <a:schemeClr val="bg1"/>
                </a:solidFill>
              </a:defRPr>
            </a:lvl1pPr>
          </a:lstStyle>
          <a:p>
            <a:pPr>
              <a:defRPr/>
            </a:pPr>
            <a:endParaRPr lang="en-US"/>
          </a:p>
        </p:txBody>
      </p:sp>
      <p:sp>
        <p:nvSpPr>
          <p:cNvPr id="7" name="Dian numeron paikkamerkki 5"/>
          <p:cNvSpPr>
            <a:spLocks noGrp="1"/>
          </p:cNvSpPr>
          <p:nvPr>
            <p:ph type="sldNum" sz="quarter" idx="12"/>
          </p:nvPr>
        </p:nvSpPr>
        <p:spPr/>
        <p:txBody>
          <a:bodyPr/>
          <a:lstStyle>
            <a:lvl1pPr>
              <a:defRPr>
                <a:solidFill>
                  <a:schemeClr val="bg1"/>
                </a:solidFill>
              </a:defRPr>
            </a:lvl1pPr>
          </a:lstStyle>
          <a:p>
            <a:pPr>
              <a:defRPr/>
            </a:pPr>
            <a:fld id="{6C6362E2-0DA7-4033-A6DC-5AEB09C4436F}" type="slidenum">
              <a:rPr lang="en-US" smtClean="0"/>
              <a:pPr>
                <a:defRPr/>
              </a:pPr>
              <a:t>‹#›</a:t>
            </a:fld>
            <a:endParaRPr lang="en-US"/>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6000" y="4842000"/>
            <a:ext cx="1078994" cy="128016"/>
          </a:xfrm>
          <a:prstGeom prst="rect">
            <a:avLst/>
          </a:prstGeom>
        </p:spPr>
      </p:pic>
    </p:spTree>
    <p:extLst>
      <p:ext uri="{BB962C8B-B14F-4D97-AF65-F5344CB8AC3E}">
        <p14:creationId xmlns:p14="http://schemas.microsoft.com/office/powerpoint/2010/main" val="1724612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Section Header 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Otsikko 1"/>
          <p:cNvSpPr>
            <a:spLocks noGrp="1"/>
          </p:cNvSpPr>
          <p:nvPr>
            <p:ph type="ctrTitle"/>
          </p:nvPr>
        </p:nvSpPr>
        <p:spPr>
          <a:xfrm>
            <a:off x="468000" y="259200"/>
            <a:ext cx="8208000" cy="637200"/>
          </a:xfrm>
        </p:spPr>
        <p:txBody>
          <a:bodyPr anchor="ctr" anchorCtr="0">
            <a:normAutofit/>
          </a:bodyPr>
          <a:lstStyle>
            <a:lvl1pPr algn="l">
              <a:defRPr sz="2400" cap="all" baseline="0">
                <a:solidFill>
                  <a:schemeClr val="bg1"/>
                </a:solidFill>
              </a:defRPr>
            </a:lvl1pPr>
          </a:lstStyle>
          <a:p>
            <a:r>
              <a:rPr lang="en-US"/>
              <a:t>Click to edit Master title style</a:t>
            </a:r>
            <a:endParaRPr lang="en-US" dirty="0"/>
          </a:p>
        </p:txBody>
      </p:sp>
      <p:sp>
        <p:nvSpPr>
          <p:cNvPr id="5" name="Päivämäärän paikkamerkki 3"/>
          <p:cNvSpPr>
            <a:spLocks noGrp="1"/>
          </p:cNvSpPr>
          <p:nvPr>
            <p:ph type="dt" sz="half" idx="10"/>
          </p:nvPr>
        </p:nvSpPr>
        <p:spPr/>
        <p:txBody>
          <a:bodyPr/>
          <a:lstStyle>
            <a:lvl1pPr>
              <a:defRPr>
                <a:solidFill>
                  <a:schemeClr val="bg1"/>
                </a:solidFill>
              </a:defRPr>
            </a:lvl1pPr>
          </a:lstStyle>
          <a:p>
            <a:pPr>
              <a:defRPr/>
            </a:pPr>
            <a:r>
              <a:rPr lang="fi-FI"/>
              <a:t>6.2.2018</a:t>
            </a:r>
            <a:endParaRPr lang="en-US"/>
          </a:p>
        </p:txBody>
      </p:sp>
      <p:sp>
        <p:nvSpPr>
          <p:cNvPr id="6" name="Alatunnisteen paikkamerkki 4"/>
          <p:cNvSpPr>
            <a:spLocks noGrp="1"/>
          </p:cNvSpPr>
          <p:nvPr>
            <p:ph type="ftr" sz="quarter" idx="11"/>
          </p:nvPr>
        </p:nvSpPr>
        <p:spPr/>
        <p:txBody>
          <a:bodyPr/>
          <a:lstStyle>
            <a:lvl1pPr>
              <a:defRPr>
                <a:solidFill>
                  <a:schemeClr val="bg1"/>
                </a:solidFill>
              </a:defRPr>
            </a:lvl1pPr>
          </a:lstStyle>
          <a:p>
            <a:pPr>
              <a:defRPr/>
            </a:pPr>
            <a:endParaRPr lang="en-US"/>
          </a:p>
        </p:txBody>
      </p:sp>
      <p:sp>
        <p:nvSpPr>
          <p:cNvPr id="7" name="Dian numeron paikkamerkki 5"/>
          <p:cNvSpPr>
            <a:spLocks noGrp="1"/>
          </p:cNvSpPr>
          <p:nvPr>
            <p:ph type="sldNum" sz="quarter" idx="12"/>
          </p:nvPr>
        </p:nvSpPr>
        <p:spPr/>
        <p:txBody>
          <a:bodyPr/>
          <a:lstStyle>
            <a:lvl1pPr>
              <a:defRPr>
                <a:solidFill>
                  <a:schemeClr val="bg1"/>
                </a:solidFill>
              </a:defRPr>
            </a:lvl1pPr>
          </a:lstStyle>
          <a:p>
            <a:pPr>
              <a:defRPr/>
            </a:pPr>
            <a:fld id="{9AE11680-CD18-4DE9-86FC-EDBFF9CBCD29}" type="slidenum">
              <a:rPr lang="en-US" smtClean="0"/>
              <a:pPr>
                <a:defRPr/>
              </a:pPr>
              <a:t>‹#›</a:t>
            </a:fld>
            <a:endParaRPr lang="en-US"/>
          </a:p>
        </p:txBody>
      </p:sp>
      <p:pic>
        <p:nvPicPr>
          <p:cNvPr id="4" name="Pictur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96000" y="4842000"/>
            <a:ext cx="1078994" cy="128016"/>
          </a:xfrm>
          <a:prstGeom prst="rect">
            <a:avLst/>
          </a:prstGeom>
        </p:spPr>
      </p:pic>
    </p:spTree>
    <p:extLst>
      <p:ext uri="{BB962C8B-B14F-4D97-AF65-F5344CB8AC3E}">
        <p14:creationId xmlns:p14="http://schemas.microsoft.com/office/powerpoint/2010/main" val="3139450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Starter slide grey">
    <p:bg>
      <p:bgPr>
        <a:solidFill>
          <a:srgbClr val="787878"/>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32000" y="1707654"/>
            <a:ext cx="6480000" cy="1717187"/>
          </a:xfrm>
          <a:prstGeom prst="rect">
            <a:avLst/>
          </a:prstGeom>
        </p:spPr>
      </p:pic>
    </p:spTree>
    <p:extLst>
      <p:ext uri="{BB962C8B-B14F-4D97-AF65-F5344CB8AC3E}">
        <p14:creationId xmlns:p14="http://schemas.microsoft.com/office/powerpoint/2010/main" val="4264557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D7142D"/>
        </a:solidFill>
        <a:effectLst/>
      </p:bgPr>
    </p:bg>
    <p:spTree>
      <p:nvGrpSpPr>
        <p:cNvPr id="1" name=""/>
        <p:cNvGrpSpPr/>
        <p:nvPr/>
      </p:nvGrpSpPr>
      <p:grpSpPr>
        <a:xfrm>
          <a:off x="0" y="0"/>
          <a:ext cx="0" cy="0"/>
          <a:chOff x="0" y="0"/>
          <a:chExt cx="0" cy="0"/>
        </a:xfrm>
      </p:grpSpPr>
      <p:sp>
        <p:nvSpPr>
          <p:cNvPr id="2" name="Otsikko 1"/>
          <p:cNvSpPr>
            <a:spLocks noGrp="1"/>
          </p:cNvSpPr>
          <p:nvPr>
            <p:ph type="ctrTitle"/>
          </p:nvPr>
        </p:nvSpPr>
        <p:spPr>
          <a:xfrm>
            <a:off x="971600" y="1132941"/>
            <a:ext cx="7200850" cy="1510817"/>
          </a:xfrm>
        </p:spPr>
        <p:txBody>
          <a:bodyPr anchor="ctr" anchorCtr="0"/>
          <a:lstStyle>
            <a:lvl1pPr algn="ctr">
              <a:defRPr sz="4400" b="0" cap="all" baseline="0">
                <a:solidFill>
                  <a:schemeClr val="bg1"/>
                </a:solidFill>
              </a:defRPr>
            </a:lvl1pPr>
          </a:lstStyle>
          <a:p>
            <a:r>
              <a:rPr lang="en-US"/>
              <a:t>Click to edit Master title style</a:t>
            </a:r>
            <a:endParaRPr lang="en-US" dirty="0"/>
          </a:p>
        </p:txBody>
      </p:sp>
      <p:sp>
        <p:nvSpPr>
          <p:cNvPr id="3" name="Alaotsikko 2"/>
          <p:cNvSpPr>
            <a:spLocks noGrp="1"/>
          </p:cNvSpPr>
          <p:nvPr>
            <p:ph type="subTitle" idx="1"/>
          </p:nvPr>
        </p:nvSpPr>
        <p:spPr>
          <a:xfrm>
            <a:off x="971600" y="2835000"/>
            <a:ext cx="7200850" cy="1296000"/>
          </a:xfrm>
        </p:spPr>
        <p:txBody>
          <a:bodyPr/>
          <a:lstStyle>
            <a:lvl1pPr marL="0" indent="0" algn="ctr">
              <a:buNone/>
              <a:defRPr sz="2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Päivämäärän paikkamerkki 3"/>
          <p:cNvSpPr>
            <a:spLocks noGrp="1"/>
          </p:cNvSpPr>
          <p:nvPr>
            <p:ph type="dt" sz="half" idx="10"/>
          </p:nvPr>
        </p:nvSpPr>
        <p:spPr/>
        <p:txBody>
          <a:bodyPr/>
          <a:lstStyle>
            <a:lvl1pPr>
              <a:defRPr>
                <a:solidFill>
                  <a:schemeClr val="bg1"/>
                </a:solidFill>
              </a:defRPr>
            </a:lvl1pPr>
          </a:lstStyle>
          <a:p>
            <a:pPr>
              <a:defRPr/>
            </a:pPr>
            <a:r>
              <a:rPr lang="fi-FI"/>
              <a:t>6.2.2018</a:t>
            </a:r>
            <a:endParaRPr lang="en-US"/>
          </a:p>
        </p:txBody>
      </p:sp>
      <p:sp>
        <p:nvSpPr>
          <p:cNvPr id="6" name="Alatunnisteen paikkamerkki 4"/>
          <p:cNvSpPr>
            <a:spLocks noGrp="1"/>
          </p:cNvSpPr>
          <p:nvPr>
            <p:ph type="ftr" sz="quarter" idx="11"/>
          </p:nvPr>
        </p:nvSpPr>
        <p:spPr/>
        <p:txBody>
          <a:bodyPr/>
          <a:lstStyle>
            <a:lvl1pPr>
              <a:defRPr>
                <a:solidFill>
                  <a:schemeClr val="bg1"/>
                </a:solidFill>
              </a:defRPr>
            </a:lvl1pPr>
          </a:lstStyle>
          <a:p>
            <a:pPr>
              <a:defRPr/>
            </a:pPr>
            <a:endParaRPr lang="en-US"/>
          </a:p>
        </p:txBody>
      </p:sp>
      <p:sp>
        <p:nvSpPr>
          <p:cNvPr id="7" name="Dian numeron paikkamerkki 5"/>
          <p:cNvSpPr>
            <a:spLocks noGrp="1"/>
          </p:cNvSpPr>
          <p:nvPr>
            <p:ph type="sldNum" sz="quarter" idx="12"/>
          </p:nvPr>
        </p:nvSpPr>
        <p:spPr/>
        <p:txBody>
          <a:bodyPr/>
          <a:lstStyle>
            <a:lvl1pPr>
              <a:defRPr>
                <a:solidFill>
                  <a:schemeClr val="bg1"/>
                </a:solidFill>
              </a:defRPr>
            </a:lvl1pPr>
          </a:lstStyle>
          <a:p>
            <a:pPr>
              <a:defRPr/>
            </a:pPr>
            <a:fld id="{12D59EED-1685-426E-9D48-28F1CB85FD2F}" type="slidenum">
              <a:rPr lang="en-US" smtClean="0"/>
              <a:pPr>
                <a:defRPr/>
              </a:pPr>
              <a:t>‹#›</a:t>
            </a:fld>
            <a:endParaRPr lang="en-US"/>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6000" y="4842000"/>
            <a:ext cx="1078994" cy="128016"/>
          </a:xfrm>
          <a:prstGeom prst="rect">
            <a:avLst/>
          </a:prstGeom>
        </p:spPr>
      </p:pic>
    </p:spTree>
    <p:extLst>
      <p:ext uri="{BB962C8B-B14F-4D97-AF65-F5344CB8AC3E}">
        <p14:creationId xmlns:p14="http://schemas.microsoft.com/office/powerpoint/2010/main" val="505252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itle slide grey">
    <p:bg>
      <p:bgPr>
        <a:solidFill>
          <a:srgbClr val="787878"/>
        </a:solidFill>
        <a:effectLst/>
      </p:bgPr>
    </p:bg>
    <p:spTree>
      <p:nvGrpSpPr>
        <p:cNvPr id="1" name=""/>
        <p:cNvGrpSpPr/>
        <p:nvPr/>
      </p:nvGrpSpPr>
      <p:grpSpPr>
        <a:xfrm>
          <a:off x="0" y="0"/>
          <a:ext cx="0" cy="0"/>
          <a:chOff x="0" y="0"/>
          <a:chExt cx="0" cy="0"/>
        </a:xfrm>
      </p:grpSpPr>
      <p:sp>
        <p:nvSpPr>
          <p:cNvPr id="2" name="Otsikko 1"/>
          <p:cNvSpPr>
            <a:spLocks noGrp="1"/>
          </p:cNvSpPr>
          <p:nvPr>
            <p:ph type="ctrTitle"/>
          </p:nvPr>
        </p:nvSpPr>
        <p:spPr>
          <a:xfrm>
            <a:off x="971600" y="1134000"/>
            <a:ext cx="7200850" cy="1512000"/>
          </a:xfrm>
        </p:spPr>
        <p:txBody>
          <a:bodyPr anchor="ctr" anchorCtr="0"/>
          <a:lstStyle>
            <a:lvl1pPr algn="ctr">
              <a:defRPr sz="4400" b="0" cap="all" baseline="0">
                <a:solidFill>
                  <a:schemeClr val="bg1"/>
                </a:solidFill>
              </a:defRPr>
            </a:lvl1pPr>
          </a:lstStyle>
          <a:p>
            <a:r>
              <a:rPr lang="en-US"/>
              <a:t>Click to edit Master title style</a:t>
            </a:r>
            <a:endParaRPr lang="en-US" dirty="0"/>
          </a:p>
        </p:txBody>
      </p:sp>
      <p:sp>
        <p:nvSpPr>
          <p:cNvPr id="3" name="Alaotsikko 2"/>
          <p:cNvSpPr>
            <a:spLocks noGrp="1"/>
          </p:cNvSpPr>
          <p:nvPr>
            <p:ph type="subTitle" idx="1"/>
          </p:nvPr>
        </p:nvSpPr>
        <p:spPr>
          <a:xfrm>
            <a:off x="971600" y="2835000"/>
            <a:ext cx="7200850" cy="1296000"/>
          </a:xfrm>
        </p:spPr>
        <p:txBody>
          <a:bodyPr/>
          <a:lstStyle>
            <a:lvl1pPr marL="0" indent="0" algn="ctr">
              <a:buNone/>
              <a:defRPr sz="2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Päivämäärän paikkamerkki 3"/>
          <p:cNvSpPr>
            <a:spLocks noGrp="1"/>
          </p:cNvSpPr>
          <p:nvPr>
            <p:ph type="dt" sz="half" idx="10"/>
          </p:nvPr>
        </p:nvSpPr>
        <p:spPr/>
        <p:txBody>
          <a:bodyPr/>
          <a:lstStyle>
            <a:lvl1pPr>
              <a:defRPr>
                <a:solidFill>
                  <a:schemeClr val="bg1"/>
                </a:solidFill>
              </a:defRPr>
            </a:lvl1pPr>
          </a:lstStyle>
          <a:p>
            <a:pPr>
              <a:defRPr/>
            </a:pPr>
            <a:r>
              <a:rPr lang="fi-FI"/>
              <a:t>6.2.2018</a:t>
            </a:r>
            <a:endParaRPr lang="en-US"/>
          </a:p>
        </p:txBody>
      </p:sp>
      <p:sp>
        <p:nvSpPr>
          <p:cNvPr id="6" name="Alatunnisteen paikkamerkki 4"/>
          <p:cNvSpPr>
            <a:spLocks noGrp="1"/>
          </p:cNvSpPr>
          <p:nvPr>
            <p:ph type="ftr" sz="quarter" idx="11"/>
          </p:nvPr>
        </p:nvSpPr>
        <p:spPr/>
        <p:txBody>
          <a:bodyPr/>
          <a:lstStyle>
            <a:lvl1pPr>
              <a:defRPr>
                <a:solidFill>
                  <a:schemeClr val="bg1"/>
                </a:solidFill>
              </a:defRPr>
            </a:lvl1pPr>
          </a:lstStyle>
          <a:p>
            <a:pPr>
              <a:defRPr/>
            </a:pPr>
            <a:endParaRPr lang="en-US"/>
          </a:p>
        </p:txBody>
      </p:sp>
      <p:sp>
        <p:nvSpPr>
          <p:cNvPr id="7" name="Dian numeron paikkamerkki 5"/>
          <p:cNvSpPr>
            <a:spLocks noGrp="1"/>
          </p:cNvSpPr>
          <p:nvPr>
            <p:ph type="sldNum" sz="quarter" idx="12"/>
          </p:nvPr>
        </p:nvSpPr>
        <p:spPr/>
        <p:txBody>
          <a:bodyPr/>
          <a:lstStyle>
            <a:lvl1pPr>
              <a:defRPr>
                <a:solidFill>
                  <a:schemeClr val="bg1"/>
                </a:solidFill>
              </a:defRPr>
            </a:lvl1pPr>
          </a:lstStyle>
          <a:p>
            <a:pPr>
              <a:defRPr/>
            </a:pPr>
            <a:fld id="{12D59EED-1685-426E-9D48-28F1CB85FD2F}" type="slidenum">
              <a:rPr lang="en-US" smtClean="0"/>
              <a:pPr>
                <a:defRPr/>
              </a:pPr>
              <a:t>‹#›</a:t>
            </a:fld>
            <a:endParaRPr lang="en-US"/>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6000" y="4842000"/>
            <a:ext cx="1078994" cy="128016"/>
          </a:xfrm>
          <a:prstGeom prst="rect">
            <a:avLst/>
          </a:prstGeom>
        </p:spPr>
      </p:pic>
    </p:spTree>
    <p:extLst>
      <p:ext uri="{BB962C8B-B14F-4D97-AF65-F5344CB8AC3E}">
        <p14:creationId xmlns:p14="http://schemas.microsoft.com/office/powerpoint/2010/main" val="563565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Otsikko 1"/>
          <p:cNvSpPr>
            <a:spLocks noGrp="1"/>
          </p:cNvSpPr>
          <p:nvPr>
            <p:ph type="title" hasCustomPrompt="1"/>
          </p:nvPr>
        </p:nvSpPr>
        <p:spPr/>
        <p:txBody>
          <a:bodyPr/>
          <a:lstStyle>
            <a:lvl1pPr>
              <a:defRPr baseline="0"/>
            </a:lvl1pPr>
          </a:lstStyle>
          <a:p>
            <a:r>
              <a:rPr lang="en-US" dirty="0"/>
              <a:t>Click to edit Master title </a:t>
            </a:r>
            <a:r>
              <a:rPr lang="en-US" dirty="0" err="1"/>
              <a:t>stylE</a:t>
            </a:r>
            <a:endParaRPr lang="en-US" dirty="0"/>
          </a:p>
        </p:txBody>
      </p:sp>
      <p:sp>
        <p:nvSpPr>
          <p:cNvPr id="3" name="Sisällön paikkamerkki 2"/>
          <p:cNvSpPr>
            <a:spLocks noGrp="1"/>
          </p:cNvSpPr>
          <p:nvPr>
            <p:ph idx="1"/>
          </p:nvPr>
        </p:nvSpPr>
        <p:spPr>
          <a:xfrm>
            <a:off x="468314" y="1080000"/>
            <a:ext cx="8207375" cy="360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Päivämäärän paikkamerkki 3"/>
          <p:cNvSpPr>
            <a:spLocks noGrp="1"/>
          </p:cNvSpPr>
          <p:nvPr>
            <p:ph type="dt" sz="half" idx="10"/>
          </p:nvPr>
        </p:nvSpPr>
        <p:spPr/>
        <p:txBody>
          <a:bodyPr/>
          <a:lstStyle>
            <a:lvl1pPr>
              <a:defRPr/>
            </a:lvl1pPr>
          </a:lstStyle>
          <a:p>
            <a:pPr>
              <a:defRPr/>
            </a:pPr>
            <a:r>
              <a:rPr lang="fi-FI"/>
              <a:t>6.2.2018</a:t>
            </a:r>
            <a:endParaRPr lang="en-US"/>
          </a:p>
        </p:txBody>
      </p:sp>
      <p:sp>
        <p:nvSpPr>
          <p:cNvPr id="5" name="Alatunnisteen paikkamerkki 4"/>
          <p:cNvSpPr>
            <a:spLocks noGrp="1"/>
          </p:cNvSpPr>
          <p:nvPr>
            <p:ph type="ftr" sz="quarter" idx="11"/>
          </p:nvPr>
        </p:nvSpPr>
        <p:spPr/>
        <p:txBody>
          <a:bodyPr/>
          <a:lstStyle>
            <a:lvl1pPr>
              <a:defRPr/>
            </a:lvl1pPr>
          </a:lstStyle>
          <a:p>
            <a:pPr>
              <a:defRPr/>
            </a:pPr>
            <a:endParaRPr lang="en-US"/>
          </a:p>
        </p:txBody>
      </p:sp>
      <p:sp>
        <p:nvSpPr>
          <p:cNvPr id="6" name="Dian numeron paikkamerkki 5"/>
          <p:cNvSpPr>
            <a:spLocks noGrp="1"/>
          </p:cNvSpPr>
          <p:nvPr>
            <p:ph type="sldNum" sz="quarter" idx="12"/>
          </p:nvPr>
        </p:nvSpPr>
        <p:spPr/>
        <p:txBody>
          <a:bodyPr/>
          <a:lstStyle>
            <a:lvl1pPr>
              <a:defRPr/>
            </a:lvl1pPr>
          </a:lstStyle>
          <a:p>
            <a:pPr>
              <a:defRPr/>
            </a:pPr>
            <a:fld id="{4C62E98F-BF79-4DBF-8345-D4C3521C17A8}" type="slidenum">
              <a:rPr lang="en-US"/>
              <a:pPr>
                <a:defRPr/>
              </a:pPr>
              <a:t>‹#›</a:t>
            </a:fld>
            <a:endParaRPr lang="en-US" dirty="0"/>
          </a:p>
        </p:txBody>
      </p:sp>
    </p:spTree>
    <p:extLst>
      <p:ext uri="{BB962C8B-B14F-4D97-AF65-F5344CB8AC3E}">
        <p14:creationId xmlns:p14="http://schemas.microsoft.com/office/powerpoint/2010/main" val="3856631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lvl1pPr>
          </a:lstStyle>
          <a:p>
            <a:r>
              <a:rPr lang="en-US"/>
              <a:t>Click to edit Master title style</a:t>
            </a:r>
            <a:endParaRPr lang="en-US" dirty="0"/>
          </a:p>
        </p:txBody>
      </p:sp>
      <p:sp>
        <p:nvSpPr>
          <p:cNvPr id="3" name="Sisällön paikkamerkki 2"/>
          <p:cNvSpPr>
            <a:spLocks noGrp="1"/>
          </p:cNvSpPr>
          <p:nvPr>
            <p:ph sz="half" idx="1"/>
          </p:nvPr>
        </p:nvSpPr>
        <p:spPr>
          <a:xfrm>
            <a:off x="468000" y="1080000"/>
            <a:ext cx="3960000" cy="3600000"/>
          </a:xfrm>
        </p:spPr>
        <p:txBody>
          <a:bodyPr/>
          <a:lstStyle>
            <a:lvl1pPr>
              <a:defRPr sz="18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dirty="0"/>
          </a:p>
        </p:txBody>
      </p:sp>
      <p:sp>
        <p:nvSpPr>
          <p:cNvPr id="4" name="Sisällön paikkamerkki 3"/>
          <p:cNvSpPr>
            <a:spLocks noGrp="1"/>
          </p:cNvSpPr>
          <p:nvPr>
            <p:ph sz="half" idx="2"/>
          </p:nvPr>
        </p:nvSpPr>
        <p:spPr>
          <a:xfrm>
            <a:off x="4648200" y="1080000"/>
            <a:ext cx="4027488" cy="3600000"/>
          </a:xfrm>
        </p:spPr>
        <p:txBody>
          <a:bodyPr/>
          <a:lstStyle>
            <a:lvl1pPr>
              <a:defRPr sz="18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dirty="0"/>
          </a:p>
        </p:txBody>
      </p:sp>
      <p:sp>
        <p:nvSpPr>
          <p:cNvPr id="5" name="Päivämäärän paikkamerkki 3"/>
          <p:cNvSpPr>
            <a:spLocks noGrp="1"/>
          </p:cNvSpPr>
          <p:nvPr>
            <p:ph type="dt" sz="half" idx="10"/>
          </p:nvPr>
        </p:nvSpPr>
        <p:spPr/>
        <p:txBody>
          <a:bodyPr/>
          <a:lstStyle>
            <a:lvl1pPr>
              <a:defRPr/>
            </a:lvl1pPr>
          </a:lstStyle>
          <a:p>
            <a:pPr>
              <a:defRPr/>
            </a:pPr>
            <a:r>
              <a:rPr lang="fi-FI"/>
              <a:t>6.2.2018</a:t>
            </a:r>
            <a:endParaRPr lang="en-US"/>
          </a:p>
        </p:txBody>
      </p:sp>
      <p:sp>
        <p:nvSpPr>
          <p:cNvPr id="6" name="Alatunnisteen paikkamerkki 4"/>
          <p:cNvSpPr>
            <a:spLocks noGrp="1"/>
          </p:cNvSpPr>
          <p:nvPr>
            <p:ph type="ftr" sz="quarter" idx="11"/>
          </p:nvPr>
        </p:nvSpPr>
        <p:spPr/>
        <p:txBody>
          <a:bodyPr/>
          <a:lstStyle>
            <a:lvl1pPr>
              <a:defRPr/>
            </a:lvl1pPr>
          </a:lstStyle>
          <a:p>
            <a:pPr>
              <a:defRPr/>
            </a:pPr>
            <a:endParaRPr lang="en-US"/>
          </a:p>
        </p:txBody>
      </p:sp>
      <p:sp>
        <p:nvSpPr>
          <p:cNvPr id="7" name="Dian numeron paikkamerkki 5"/>
          <p:cNvSpPr>
            <a:spLocks noGrp="1"/>
          </p:cNvSpPr>
          <p:nvPr>
            <p:ph type="sldNum" sz="quarter" idx="12"/>
          </p:nvPr>
        </p:nvSpPr>
        <p:spPr/>
        <p:txBody>
          <a:bodyPr/>
          <a:lstStyle>
            <a:lvl1pPr>
              <a:defRPr/>
            </a:lvl1pPr>
          </a:lstStyle>
          <a:p>
            <a:pPr>
              <a:defRPr/>
            </a:pPr>
            <a:fld id="{6369BB35-C146-4696-AA50-872BCF8A47F0}" type="slidenum">
              <a:rPr lang="en-US"/>
              <a:pPr>
                <a:defRPr/>
              </a:pPr>
              <a:t>‹#›</a:t>
            </a:fld>
            <a:endParaRPr lang="en-US" dirty="0"/>
          </a:p>
        </p:txBody>
      </p:sp>
    </p:spTree>
    <p:extLst>
      <p:ext uri="{BB962C8B-B14F-4D97-AF65-F5344CB8AC3E}">
        <p14:creationId xmlns:p14="http://schemas.microsoft.com/office/powerpoint/2010/main" val="1872619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lvl1pPr>
          </a:lstStyle>
          <a:p>
            <a:r>
              <a:rPr lang="en-US"/>
              <a:t>Click to edit Master title style</a:t>
            </a:r>
            <a:endParaRPr lang="en-US" dirty="0"/>
          </a:p>
        </p:txBody>
      </p:sp>
      <p:sp>
        <p:nvSpPr>
          <p:cNvPr id="3" name="Tekstin paikkamerkki 2"/>
          <p:cNvSpPr>
            <a:spLocks noGrp="1"/>
          </p:cNvSpPr>
          <p:nvPr>
            <p:ph type="body" idx="1"/>
          </p:nvPr>
        </p:nvSpPr>
        <p:spPr>
          <a:xfrm>
            <a:off x="468000" y="1080000"/>
            <a:ext cx="4040188" cy="479822"/>
          </a:xfrm>
        </p:spPr>
        <p:txBody>
          <a:bodyPr anchor="t" anchorCtr="0">
            <a:normAutofit/>
          </a:bodyPr>
          <a:lstStyle>
            <a:lvl1pPr marL="0" indent="0">
              <a:buNone/>
              <a:defRPr sz="1800" b="1">
                <a:solidFill>
                  <a:srgbClr val="5A5A5A"/>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Sisällön paikkamerkki 3"/>
          <p:cNvSpPr>
            <a:spLocks noGrp="1"/>
          </p:cNvSpPr>
          <p:nvPr>
            <p:ph sz="half" idx="2"/>
          </p:nvPr>
        </p:nvSpPr>
        <p:spPr>
          <a:xfrm>
            <a:off x="468000" y="1563637"/>
            <a:ext cx="4040188" cy="3095675"/>
          </a:xfrm>
        </p:spPr>
        <p:txBody>
          <a:bodyPr/>
          <a:lstStyle>
            <a:lvl1pPr>
              <a:defRPr sz="18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dirty="0"/>
          </a:p>
        </p:txBody>
      </p:sp>
      <p:sp>
        <p:nvSpPr>
          <p:cNvPr id="5" name="Tekstin paikkamerkki 4"/>
          <p:cNvSpPr>
            <a:spLocks noGrp="1"/>
          </p:cNvSpPr>
          <p:nvPr>
            <p:ph type="body" sz="quarter" idx="3"/>
          </p:nvPr>
        </p:nvSpPr>
        <p:spPr>
          <a:xfrm>
            <a:off x="4645027" y="1080000"/>
            <a:ext cx="4030662" cy="479822"/>
          </a:xfrm>
        </p:spPr>
        <p:txBody>
          <a:bodyPr anchor="t" anchorCtr="0">
            <a:normAutofit/>
          </a:bodyPr>
          <a:lstStyle>
            <a:lvl1pPr marL="0" indent="0">
              <a:buNone/>
              <a:defRPr sz="1800" b="1">
                <a:solidFill>
                  <a:srgbClr val="5A5A5A"/>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Sisällön paikkamerkki 5"/>
          <p:cNvSpPr>
            <a:spLocks noGrp="1"/>
          </p:cNvSpPr>
          <p:nvPr>
            <p:ph sz="quarter" idx="4"/>
          </p:nvPr>
        </p:nvSpPr>
        <p:spPr>
          <a:xfrm>
            <a:off x="4645027" y="1563637"/>
            <a:ext cx="4030662" cy="3095675"/>
          </a:xfrm>
        </p:spPr>
        <p:txBody>
          <a:bodyPr/>
          <a:lstStyle>
            <a:lvl1pPr>
              <a:defRPr sz="18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dirty="0"/>
          </a:p>
        </p:txBody>
      </p:sp>
      <p:sp>
        <p:nvSpPr>
          <p:cNvPr id="7" name="Päivämäärän paikkamerkki 3"/>
          <p:cNvSpPr>
            <a:spLocks noGrp="1"/>
          </p:cNvSpPr>
          <p:nvPr>
            <p:ph type="dt" sz="half" idx="10"/>
          </p:nvPr>
        </p:nvSpPr>
        <p:spPr/>
        <p:txBody>
          <a:bodyPr/>
          <a:lstStyle>
            <a:lvl1pPr>
              <a:defRPr/>
            </a:lvl1pPr>
          </a:lstStyle>
          <a:p>
            <a:pPr>
              <a:defRPr/>
            </a:pPr>
            <a:r>
              <a:rPr lang="fi-FI"/>
              <a:t>6.2.2018</a:t>
            </a:r>
            <a:endParaRPr lang="en-US"/>
          </a:p>
        </p:txBody>
      </p:sp>
      <p:sp>
        <p:nvSpPr>
          <p:cNvPr id="8" name="Alatunnisteen paikkamerkki 4"/>
          <p:cNvSpPr>
            <a:spLocks noGrp="1"/>
          </p:cNvSpPr>
          <p:nvPr>
            <p:ph type="ftr" sz="quarter" idx="11"/>
          </p:nvPr>
        </p:nvSpPr>
        <p:spPr/>
        <p:txBody>
          <a:bodyPr/>
          <a:lstStyle>
            <a:lvl1pPr>
              <a:defRPr/>
            </a:lvl1pPr>
          </a:lstStyle>
          <a:p>
            <a:pPr>
              <a:defRPr/>
            </a:pPr>
            <a:endParaRPr lang="en-US"/>
          </a:p>
        </p:txBody>
      </p:sp>
      <p:sp>
        <p:nvSpPr>
          <p:cNvPr id="9" name="Dian numeron paikkamerkki 5"/>
          <p:cNvSpPr>
            <a:spLocks noGrp="1"/>
          </p:cNvSpPr>
          <p:nvPr>
            <p:ph type="sldNum" sz="quarter" idx="12"/>
          </p:nvPr>
        </p:nvSpPr>
        <p:spPr/>
        <p:txBody>
          <a:bodyPr/>
          <a:lstStyle>
            <a:lvl1pPr>
              <a:defRPr/>
            </a:lvl1pPr>
          </a:lstStyle>
          <a:p>
            <a:pPr>
              <a:defRPr/>
            </a:pPr>
            <a:fld id="{ACB68307-5EFF-4D8A-AFC5-D3F1DA98C6FC}" type="slidenum">
              <a:rPr lang="en-US"/>
              <a:pPr>
                <a:defRPr/>
              </a:pPr>
              <a:t>‹#›</a:t>
            </a:fld>
            <a:endParaRPr lang="en-US" dirty="0"/>
          </a:p>
        </p:txBody>
      </p:sp>
    </p:spTree>
    <p:extLst>
      <p:ext uri="{BB962C8B-B14F-4D97-AF65-F5344CB8AC3E}">
        <p14:creationId xmlns:p14="http://schemas.microsoft.com/office/powerpoint/2010/main" val="1808996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Slide with Image">
    <p:spTree>
      <p:nvGrpSpPr>
        <p:cNvPr id="1" name=""/>
        <p:cNvGrpSpPr/>
        <p:nvPr/>
      </p:nvGrpSpPr>
      <p:grpSpPr>
        <a:xfrm>
          <a:off x="0" y="0"/>
          <a:ext cx="0" cy="0"/>
          <a:chOff x="0" y="0"/>
          <a:chExt cx="0" cy="0"/>
        </a:xfrm>
      </p:grpSpPr>
      <p:sp>
        <p:nvSpPr>
          <p:cNvPr id="2" name="Otsikko 1"/>
          <p:cNvSpPr>
            <a:spLocks noGrp="1"/>
          </p:cNvSpPr>
          <p:nvPr>
            <p:ph type="title"/>
          </p:nvPr>
        </p:nvSpPr>
        <p:spPr/>
        <p:txBody>
          <a:bodyPr anchor="t"/>
          <a:lstStyle>
            <a:lvl1pPr>
              <a:defRPr/>
            </a:lvl1pPr>
          </a:lstStyle>
          <a:p>
            <a:r>
              <a:rPr lang="en-US"/>
              <a:t>Click to edit Master title style</a:t>
            </a:r>
            <a:endParaRPr lang="en-US" dirty="0"/>
          </a:p>
        </p:txBody>
      </p:sp>
      <p:sp>
        <p:nvSpPr>
          <p:cNvPr id="10" name="Text Placeholder 9"/>
          <p:cNvSpPr>
            <a:spLocks noGrp="1"/>
          </p:cNvSpPr>
          <p:nvPr>
            <p:ph type="body" sz="quarter" idx="14"/>
          </p:nvPr>
        </p:nvSpPr>
        <p:spPr>
          <a:xfrm>
            <a:off x="468000" y="1080000"/>
            <a:ext cx="4028400" cy="3600000"/>
          </a:xfrm>
        </p:spPr>
        <p:txBody>
          <a:bodyPr/>
          <a:lstStyle>
            <a:lvl1pPr marL="0" indent="0">
              <a:buNone/>
              <a:defRPr sz="1600"/>
            </a:lvl1pPr>
            <a:lvl2pPr marL="180000" indent="0">
              <a:buNone/>
              <a:defRPr/>
            </a:lvl2pPr>
            <a:lvl3pPr marL="360000" indent="0">
              <a:buNone/>
              <a:defRPr/>
            </a:lvl3pPr>
            <a:lvl4pPr marL="540000" indent="0">
              <a:buNone/>
              <a:defRPr/>
            </a:lvl4pPr>
            <a:lvl5pPr marL="720000" indent="0">
              <a:buNone/>
              <a:defRPr/>
            </a:lvl5pPr>
          </a:lstStyle>
          <a:p>
            <a:pPr lvl="0"/>
            <a:r>
              <a:rPr lang="en-US"/>
              <a:t>Edit Master text styles</a:t>
            </a:r>
          </a:p>
        </p:txBody>
      </p:sp>
      <p:sp>
        <p:nvSpPr>
          <p:cNvPr id="12" name="Text Placeholder 11"/>
          <p:cNvSpPr>
            <a:spLocks noGrp="1"/>
          </p:cNvSpPr>
          <p:nvPr>
            <p:ph type="body" sz="quarter" idx="15"/>
          </p:nvPr>
        </p:nvSpPr>
        <p:spPr>
          <a:xfrm>
            <a:off x="4647600" y="2931790"/>
            <a:ext cx="4028400" cy="1756098"/>
          </a:xfrm>
        </p:spPr>
        <p:txBody>
          <a:bodyPr/>
          <a:lstStyle>
            <a:lvl1pPr marL="0" indent="0">
              <a:spcBef>
                <a:spcPts val="0"/>
              </a:spcBef>
              <a:spcAft>
                <a:spcPts val="378"/>
              </a:spcAft>
              <a:buNone/>
              <a:defRPr sz="900"/>
            </a:lvl1pPr>
            <a:lvl2pPr marL="180000" indent="0">
              <a:buNone/>
              <a:defRPr sz="1600"/>
            </a:lvl2pPr>
            <a:lvl3pPr marL="360000" indent="0">
              <a:buNone/>
              <a:defRPr sz="1600"/>
            </a:lvl3pPr>
            <a:lvl4pPr marL="540000" indent="0">
              <a:buNone/>
              <a:defRPr sz="1600"/>
            </a:lvl4pPr>
            <a:lvl5pPr marL="720000" indent="0">
              <a:buNone/>
              <a:defRPr sz="1600"/>
            </a:lvl5pPr>
          </a:lstStyle>
          <a:p>
            <a:pPr lvl="0"/>
            <a:r>
              <a:rPr lang="en-US"/>
              <a:t>Edit Master text styles</a:t>
            </a:r>
          </a:p>
        </p:txBody>
      </p:sp>
      <p:sp>
        <p:nvSpPr>
          <p:cNvPr id="7" name="Content Placeholder 6"/>
          <p:cNvSpPr>
            <a:spLocks noGrp="1"/>
          </p:cNvSpPr>
          <p:nvPr>
            <p:ph sz="quarter" idx="16"/>
          </p:nvPr>
        </p:nvSpPr>
        <p:spPr>
          <a:xfrm>
            <a:off x="4647600" y="1095766"/>
            <a:ext cx="4028400" cy="1728000"/>
          </a:xfrm>
        </p:spPr>
        <p:txBody>
          <a:bodyPr/>
          <a:lstStyle>
            <a:lvl1pPr>
              <a:defRPr sz="1600"/>
            </a:lvl1pPr>
          </a:lstStyle>
          <a:p>
            <a:pPr lvl="0"/>
            <a:r>
              <a:rPr lang="en-US"/>
              <a:t>Edit Master text styles</a:t>
            </a:r>
          </a:p>
        </p:txBody>
      </p:sp>
      <p:sp>
        <p:nvSpPr>
          <p:cNvPr id="6" name="Päivämäärän paikkamerkki 3"/>
          <p:cNvSpPr>
            <a:spLocks noGrp="1"/>
          </p:cNvSpPr>
          <p:nvPr>
            <p:ph type="dt" sz="half" idx="17"/>
          </p:nvPr>
        </p:nvSpPr>
        <p:spPr/>
        <p:txBody>
          <a:bodyPr/>
          <a:lstStyle>
            <a:lvl1pPr>
              <a:defRPr/>
            </a:lvl1pPr>
          </a:lstStyle>
          <a:p>
            <a:pPr>
              <a:defRPr/>
            </a:pPr>
            <a:r>
              <a:rPr lang="fi-FI"/>
              <a:t>6.2.2018</a:t>
            </a:r>
            <a:endParaRPr lang="en-US"/>
          </a:p>
        </p:txBody>
      </p:sp>
      <p:sp>
        <p:nvSpPr>
          <p:cNvPr id="8" name="Alatunnisteen paikkamerkki 4"/>
          <p:cNvSpPr>
            <a:spLocks noGrp="1"/>
          </p:cNvSpPr>
          <p:nvPr>
            <p:ph type="ftr" sz="quarter" idx="18"/>
          </p:nvPr>
        </p:nvSpPr>
        <p:spPr/>
        <p:txBody>
          <a:bodyPr/>
          <a:lstStyle>
            <a:lvl1pPr>
              <a:defRPr/>
            </a:lvl1pPr>
          </a:lstStyle>
          <a:p>
            <a:pPr>
              <a:defRPr/>
            </a:pPr>
            <a:endParaRPr lang="en-US"/>
          </a:p>
        </p:txBody>
      </p:sp>
      <p:sp>
        <p:nvSpPr>
          <p:cNvPr id="9" name="Dian numeron paikkamerkki 5"/>
          <p:cNvSpPr>
            <a:spLocks noGrp="1"/>
          </p:cNvSpPr>
          <p:nvPr>
            <p:ph type="sldNum" sz="quarter" idx="19"/>
          </p:nvPr>
        </p:nvSpPr>
        <p:spPr/>
        <p:txBody>
          <a:bodyPr/>
          <a:lstStyle>
            <a:lvl1pPr>
              <a:defRPr/>
            </a:lvl1pPr>
          </a:lstStyle>
          <a:p>
            <a:pPr>
              <a:defRPr/>
            </a:pPr>
            <a:fld id="{C9E1182C-7832-4FF1-8295-2EA476A310EA}" type="slidenum">
              <a:rPr lang="en-US"/>
              <a:pPr>
                <a:defRPr/>
              </a:pPr>
              <a:t>‹#›</a:t>
            </a:fld>
            <a:endParaRPr lang="en-US" dirty="0"/>
          </a:p>
        </p:txBody>
      </p:sp>
    </p:spTree>
    <p:extLst>
      <p:ext uri="{BB962C8B-B14F-4D97-AF65-F5344CB8AC3E}">
        <p14:creationId xmlns:p14="http://schemas.microsoft.com/office/powerpoint/2010/main" val="514391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act 2">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en-US"/>
              <a:t>Click to edit Master title style</a:t>
            </a:r>
            <a:endParaRPr lang="en-US" dirty="0"/>
          </a:p>
        </p:txBody>
      </p:sp>
      <p:sp>
        <p:nvSpPr>
          <p:cNvPr id="8" name="Picture Placeholder 7"/>
          <p:cNvSpPr>
            <a:spLocks noGrp="1"/>
          </p:cNvSpPr>
          <p:nvPr>
            <p:ph type="pic" sz="quarter" idx="13"/>
          </p:nvPr>
        </p:nvSpPr>
        <p:spPr>
          <a:xfrm>
            <a:off x="468000" y="1080000"/>
            <a:ext cx="1944000" cy="1620000"/>
          </a:xfrm>
        </p:spPr>
        <p:txBody>
          <a:bodyPr/>
          <a:lstStyle/>
          <a:p>
            <a:pPr lvl="0"/>
            <a:r>
              <a:rPr lang="en-US" noProof="0"/>
              <a:t>Click icon to add picture</a:t>
            </a:r>
            <a:endParaRPr lang="fi-FI" noProof="0" dirty="0"/>
          </a:p>
        </p:txBody>
      </p:sp>
      <p:sp>
        <p:nvSpPr>
          <p:cNvPr id="10" name="Text Placeholder 9"/>
          <p:cNvSpPr>
            <a:spLocks noGrp="1"/>
          </p:cNvSpPr>
          <p:nvPr>
            <p:ph type="body" sz="quarter" idx="14"/>
          </p:nvPr>
        </p:nvSpPr>
        <p:spPr>
          <a:xfrm>
            <a:off x="2699792" y="1059582"/>
            <a:ext cx="5975896" cy="1620000"/>
          </a:xfrm>
        </p:spPr>
        <p:txBody>
          <a:bodyPr tIns="0" bIns="0">
            <a:normAutofit/>
          </a:bodyPr>
          <a:lstStyle>
            <a:lvl1pPr marL="0" indent="0">
              <a:buNone/>
              <a:defRPr sz="1400"/>
            </a:lvl1pPr>
            <a:lvl2pPr marL="180000" indent="0">
              <a:buNone/>
              <a:defRPr/>
            </a:lvl2pPr>
            <a:lvl3pPr marL="360000" indent="0">
              <a:buNone/>
              <a:defRPr/>
            </a:lvl3pPr>
            <a:lvl4pPr marL="540000" indent="0">
              <a:buNone/>
              <a:defRPr/>
            </a:lvl4pPr>
            <a:lvl5pPr marL="720000" indent="0">
              <a:buNone/>
              <a:defRPr/>
            </a:lvl5pPr>
          </a:lstStyle>
          <a:p>
            <a:pPr lvl="0"/>
            <a:r>
              <a:rPr lang="en-US"/>
              <a:t>Edit Master text styles</a:t>
            </a:r>
          </a:p>
        </p:txBody>
      </p:sp>
      <p:sp>
        <p:nvSpPr>
          <p:cNvPr id="14" name="Picture Placeholder 13"/>
          <p:cNvSpPr>
            <a:spLocks noGrp="1"/>
          </p:cNvSpPr>
          <p:nvPr>
            <p:ph type="pic" sz="quarter" idx="16"/>
          </p:nvPr>
        </p:nvSpPr>
        <p:spPr>
          <a:xfrm>
            <a:off x="468000" y="2931790"/>
            <a:ext cx="1944000" cy="1620000"/>
          </a:xfrm>
        </p:spPr>
        <p:txBody>
          <a:bodyPr/>
          <a:lstStyle/>
          <a:p>
            <a:pPr lvl="0"/>
            <a:r>
              <a:rPr lang="en-US" noProof="0"/>
              <a:t>Click icon to add picture</a:t>
            </a:r>
            <a:endParaRPr lang="fi-FI" noProof="0"/>
          </a:p>
        </p:txBody>
      </p:sp>
      <p:sp>
        <p:nvSpPr>
          <p:cNvPr id="12" name="Text Placeholder 11"/>
          <p:cNvSpPr>
            <a:spLocks noGrp="1"/>
          </p:cNvSpPr>
          <p:nvPr>
            <p:ph type="body" sz="quarter" idx="15"/>
          </p:nvPr>
        </p:nvSpPr>
        <p:spPr>
          <a:xfrm>
            <a:off x="2699792" y="2909982"/>
            <a:ext cx="5975896" cy="1620000"/>
          </a:xfrm>
        </p:spPr>
        <p:txBody>
          <a:bodyPr tIns="0" bIns="0">
            <a:normAutofit/>
          </a:bodyPr>
          <a:lstStyle>
            <a:lvl1pPr marL="0" indent="0">
              <a:buNone/>
              <a:defRPr sz="1400"/>
            </a:lvl1pPr>
            <a:lvl2pPr marL="180000" indent="0">
              <a:buNone/>
              <a:defRPr sz="1600"/>
            </a:lvl2pPr>
            <a:lvl3pPr marL="360000" indent="0">
              <a:buNone/>
              <a:defRPr sz="1600"/>
            </a:lvl3pPr>
            <a:lvl4pPr marL="540000" indent="0">
              <a:buNone/>
              <a:defRPr sz="1600"/>
            </a:lvl4pPr>
            <a:lvl5pPr marL="720000" indent="0">
              <a:buNone/>
              <a:defRPr sz="1600"/>
            </a:lvl5pPr>
          </a:lstStyle>
          <a:p>
            <a:pPr lvl="0"/>
            <a:r>
              <a:rPr lang="en-US"/>
              <a:t>Edit Master text styles</a:t>
            </a:r>
          </a:p>
        </p:txBody>
      </p:sp>
      <p:sp>
        <p:nvSpPr>
          <p:cNvPr id="7" name="Päivämäärän paikkamerkki 3"/>
          <p:cNvSpPr>
            <a:spLocks noGrp="1"/>
          </p:cNvSpPr>
          <p:nvPr>
            <p:ph type="dt" sz="half" idx="17"/>
          </p:nvPr>
        </p:nvSpPr>
        <p:spPr/>
        <p:txBody>
          <a:bodyPr/>
          <a:lstStyle>
            <a:lvl1pPr>
              <a:defRPr/>
            </a:lvl1pPr>
          </a:lstStyle>
          <a:p>
            <a:pPr>
              <a:defRPr/>
            </a:pPr>
            <a:r>
              <a:rPr lang="fi-FI"/>
              <a:t>6.2.2018</a:t>
            </a:r>
            <a:endParaRPr lang="en-US"/>
          </a:p>
        </p:txBody>
      </p:sp>
      <p:sp>
        <p:nvSpPr>
          <p:cNvPr id="9" name="Alatunnisteen paikkamerkki 4"/>
          <p:cNvSpPr>
            <a:spLocks noGrp="1"/>
          </p:cNvSpPr>
          <p:nvPr>
            <p:ph type="ftr" sz="quarter" idx="18"/>
          </p:nvPr>
        </p:nvSpPr>
        <p:spPr/>
        <p:txBody>
          <a:bodyPr/>
          <a:lstStyle>
            <a:lvl1pPr>
              <a:defRPr/>
            </a:lvl1pPr>
          </a:lstStyle>
          <a:p>
            <a:pPr>
              <a:defRPr/>
            </a:pPr>
            <a:endParaRPr lang="en-US"/>
          </a:p>
        </p:txBody>
      </p:sp>
      <p:sp>
        <p:nvSpPr>
          <p:cNvPr id="11" name="Dian numeron paikkamerkki 5"/>
          <p:cNvSpPr>
            <a:spLocks noGrp="1"/>
          </p:cNvSpPr>
          <p:nvPr>
            <p:ph type="sldNum" sz="quarter" idx="19"/>
          </p:nvPr>
        </p:nvSpPr>
        <p:spPr/>
        <p:txBody>
          <a:bodyPr/>
          <a:lstStyle>
            <a:lvl1pPr>
              <a:defRPr/>
            </a:lvl1pPr>
          </a:lstStyle>
          <a:p>
            <a:pPr>
              <a:defRPr/>
            </a:pPr>
            <a:fld id="{EF74B63F-A774-434F-A90F-2FC9076CD4A9}" type="slidenum">
              <a:rPr lang="en-US"/>
              <a:pPr>
                <a:defRPr/>
              </a:pPr>
              <a:t>‹#›</a:t>
            </a:fld>
            <a:endParaRPr lang="en-US" dirty="0"/>
          </a:p>
        </p:txBody>
      </p:sp>
    </p:spTree>
    <p:extLst>
      <p:ext uri="{BB962C8B-B14F-4D97-AF65-F5344CB8AC3E}">
        <p14:creationId xmlns:p14="http://schemas.microsoft.com/office/powerpoint/2010/main" val="921332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68314" y="259557"/>
            <a:ext cx="8207375" cy="636985"/>
          </a:xfrm>
          <a:prstGeom prst="rect">
            <a:avLst/>
          </a:prstGeom>
        </p:spPr>
        <p:txBody>
          <a:bodyPr vert="horz" lIns="91440" tIns="45720" rIns="91440" bIns="45720" rtlCol="0" anchor="t">
            <a:noAutofit/>
          </a:bodyPr>
          <a:lstStyle/>
          <a:p>
            <a:r>
              <a:rPr lang="fi-FI" dirty="0"/>
              <a:t>Muokkaa </a:t>
            </a:r>
            <a:r>
              <a:rPr lang="fi-FI" dirty="0" err="1"/>
              <a:t>perustyyl</a:t>
            </a:r>
            <a:r>
              <a:rPr lang="fi-FI" dirty="0"/>
              <a:t>. </a:t>
            </a:r>
            <a:r>
              <a:rPr lang="fi-FI" dirty="0" err="1"/>
              <a:t>napsautt</a:t>
            </a:r>
            <a:r>
              <a:rPr lang="fi-FI" dirty="0"/>
              <a:t>. </a:t>
            </a:r>
            <a:endParaRPr lang="en-US" dirty="0"/>
          </a:p>
        </p:txBody>
      </p:sp>
      <p:sp>
        <p:nvSpPr>
          <p:cNvPr id="3" name="Tekstin paikkamerkki 2"/>
          <p:cNvSpPr>
            <a:spLocks noGrp="1"/>
          </p:cNvSpPr>
          <p:nvPr>
            <p:ph type="body" idx="1"/>
          </p:nvPr>
        </p:nvSpPr>
        <p:spPr>
          <a:xfrm>
            <a:off x="468314" y="1080000"/>
            <a:ext cx="8207375" cy="3600000"/>
          </a:xfrm>
          <a:prstGeom prst="rect">
            <a:avLst/>
          </a:prstGeom>
        </p:spPr>
        <p:txBody>
          <a:bodyPr vert="horz" lIns="91440" tIns="45720" rIns="9144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a:p>
            <a:pPr lvl="5"/>
            <a:r>
              <a:rPr lang="fi-FI" dirty="0"/>
              <a:t>6</a:t>
            </a:r>
          </a:p>
          <a:p>
            <a:pPr lvl="6"/>
            <a:r>
              <a:rPr lang="fi-FI" dirty="0"/>
              <a:t>7</a:t>
            </a:r>
          </a:p>
          <a:p>
            <a:pPr lvl="7"/>
            <a:r>
              <a:rPr lang="fi-FI" dirty="0"/>
              <a:t>8</a:t>
            </a:r>
          </a:p>
          <a:p>
            <a:pPr lvl="8"/>
            <a:r>
              <a:rPr lang="fi-FI" dirty="0"/>
              <a:t>9</a:t>
            </a:r>
            <a:endParaRPr lang="en-US" dirty="0"/>
          </a:p>
        </p:txBody>
      </p:sp>
      <p:sp>
        <p:nvSpPr>
          <p:cNvPr id="4" name="Päivämäärän paikkamerkki 3"/>
          <p:cNvSpPr>
            <a:spLocks noGrp="1"/>
          </p:cNvSpPr>
          <p:nvPr>
            <p:ph type="dt" sz="half" idx="2"/>
          </p:nvPr>
        </p:nvSpPr>
        <p:spPr>
          <a:xfrm>
            <a:off x="3708400" y="4819500"/>
            <a:ext cx="1727200" cy="161925"/>
          </a:xfrm>
          <a:prstGeom prst="rect">
            <a:avLst/>
          </a:prstGeom>
        </p:spPr>
        <p:txBody>
          <a:bodyPr vert="horz" lIns="36000" tIns="36000" rIns="36000" bIns="36000" rtlCol="0" anchor="t" anchorCtr="0"/>
          <a:lstStyle>
            <a:lvl1pPr algn="ctr" fontAlgn="auto">
              <a:spcBef>
                <a:spcPts val="0"/>
              </a:spcBef>
              <a:spcAft>
                <a:spcPts val="0"/>
              </a:spcAft>
              <a:defRPr sz="800" smtClean="0">
                <a:solidFill>
                  <a:srgbClr val="787878"/>
                </a:solidFill>
                <a:latin typeface="+mn-lt"/>
                <a:cs typeface="+mn-cs"/>
              </a:defRPr>
            </a:lvl1pPr>
          </a:lstStyle>
          <a:p>
            <a:pPr>
              <a:defRPr/>
            </a:pPr>
            <a:r>
              <a:rPr lang="fi-FI"/>
              <a:t>6.2.2018</a:t>
            </a:r>
            <a:endParaRPr lang="en-US"/>
          </a:p>
        </p:txBody>
      </p:sp>
      <p:sp>
        <p:nvSpPr>
          <p:cNvPr id="5" name="Alatunnisteen paikkamerkki 4"/>
          <p:cNvSpPr>
            <a:spLocks noGrp="1"/>
          </p:cNvSpPr>
          <p:nvPr>
            <p:ph type="ftr" sz="quarter" idx="3"/>
          </p:nvPr>
        </p:nvSpPr>
        <p:spPr>
          <a:xfrm>
            <a:off x="828675" y="4819500"/>
            <a:ext cx="2895600" cy="161925"/>
          </a:xfrm>
          <a:prstGeom prst="rect">
            <a:avLst/>
          </a:prstGeom>
        </p:spPr>
        <p:txBody>
          <a:bodyPr vert="horz" lIns="36000" tIns="36000" rIns="36000" bIns="36000" rtlCol="0" anchor="t" anchorCtr="0"/>
          <a:lstStyle>
            <a:lvl1pPr algn="l" fontAlgn="auto">
              <a:spcBef>
                <a:spcPts val="0"/>
              </a:spcBef>
              <a:spcAft>
                <a:spcPts val="0"/>
              </a:spcAft>
              <a:defRPr sz="800" smtClean="0">
                <a:solidFill>
                  <a:srgbClr val="787878"/>
                </a:solidFill>
                <a:latin typeface="+mn-lt"/>
                <a:cs typeface="+mn-cs"/>
              </a:defRPr>
            </a:lvl1pPr>
          </a:lstStyle>
          <a:p>
            <a:pPr>
              <a:defRPr/>
            </a:pPr>
            <a:endParaRPr lang="en-US"/>
          </a:p>
        </p:txBody>
      </p:sp>
      <p:sp>
        <p:nvSpPr>
          <p:cNvPr id="6" name="Dian numeron paikkamerkki 5"/>
          <p:cNvSpPr>
            <a:spLocks noGrp="1"/>
          </p:cNvSpPr>
          <p:nvPr>
            <p:ph type="sldNum" sz="quarter" idx="4"/>
          </p:nvPr>
        </p:nvSpPr>
        <p:spPr>
          <a:xfrm>
            <a:off x="468313" y="4819500"/>
            <a:ext cx="360362" cy="161925"/>
          </a:xfrm>
          <a:prstGeom prst="rect">
            <a:avLst/>
          </a:prstGeom>
        </p:spPr>
        <p:txBody>
          <a:bodyPr vert="horz" lIns="36000" tIns="36000" rIns="36000" bIns="36000" rtlCol="0" anchor="t" anchorCtr="0"/>
          <a:lstStyle>
            <a:lvl1pPr algn="l" fontAlgn="auto">
              <a:spcBef>
                <a:spcPts val="0"/>
              </a:spcBef>
              <a:spcAft>
                <a:spcPts val="0"/>
              </a:spcAft>
              <a:defRPr sz="800" smtClean="0">
                <a:solidFill>
                  <a:srgbClr val="787878"/>
                </a:solidFill>
                <a:latin typeface="+mn-lt"/>
                <a:cs typeface="+mn-cs"/>
              </a:defRPr>
            </a:lvl1pPr>
          </a:lstStyle>
          <a:p>
            <a:pPr>
              <a:defRPr/>
            </a:pPr>
            <a:fld id="{DA72DB4E-31EF-4530-B3DB-5B706792BCE2}" type="slidenum">
              <a:rPr lang="en-US" smtClean="0"/>
              <a:pPr>
                <a:defRPr/>
              </a:pPr>
              <a:t>‹#›</a:t>
            </a:fld>
            <a:endParaRPr lang="en-US" dirty="0"/>
          </a:p>
        </p:txBody>
      </p:sp>
      <p:pic>
        <p:nvPicPr>
          <p:cNvPr id="7" name="Picture 6"/>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7596000" y="4842000"/>
            <a:ext cx="1078994" cy="128016"/>
          </a:xfrm>
          <a:prstGeom prst="rect">
            <a:avLst/>
          </a:prstGeom>
        </p:spPr>
      </p:pic>
    </p:spTree>
  </p:cSld>
  <p:clrMap bg1="lt1" tx1="dk1" bg2="lt2" tx2="dk2" accent1="accent1" accent2="accent2" accent3="accent3" accent4="accent4" accent5="accent5" accent6="accent6" hlink="hlink" folHlink="folHlink"/>
  <p:sldLayoutIdLst>
    <p:sldLayoutId id="2147484066" r:id="rId1"/>
    <p:sldLayoutId id="2147484081" r:id="rId2"/>
    <p:sldLayoutId id="2147484065" r:id="rId3"/>
    <p:sldLayoutId id="2147484082" r:id="rId4"/>
    <p:sldLayoutId id="2147484058" r:id="rId5"/>
    <p:sldLayoutId id="2147484059" r:id="rId6"/>
    <p:sldLayoutId id="2147484060" r:id="rId7"/>
    <p:sldLayoutId id="2147484061" r:id="rId8"/>
    <p:sldLayoutId id="2147484063" r:id="rId9"/>
    <p:sldLayoutId id="2147484064" r:id="rId10"/>
    <p:sldLayoutId id="2147484077" r:id="rId11"/>
    <p:sldLayoutId id="2147484078" r:id="rId12"/>
    <p:sldLayoutId id="2147484079" r:id="rId13"/>
    <p:sldLayoutId id="2147484083" r:id="rId14"/>
    <p:sldLayoutId id="2147484084" r:id="rId15"/>
    <p:sldLayoutId id="2147484067" r:id="rId16"/>
    <p:sldLayoutId id="2147484070" r:id="rId17"/>
  </p:sldLayoutIdLst>
  <p:hf hdr="0" ftr="0"/>
  <p:txStyles>
    <p:titleStyle>
      <a:lvl1pPr algn="l" rtl="0" eaLnBrk="1" fontAlgn="base" hangingPunct="1">
        <a:spcBef>
          <a:spcPct val="0"/>
        </a:spcBef>
        <a:spcAft>
          <a:spcPct val="0"/>
        </a:spcAft>
        <a:defRPr sz="2200" b="1" kern="1200" cap="all" baseline="0">
          <a:solidFill>
            <a:srgbClr val="D7142D"/>
          </a:solidFill>
          <a:latin typeface="+mj-lt"/>
          <a:ea typeface="+mj-ea"/>
          <a:cs typeface="+mj-cs"/>
        </a:defRPr>
      </a:lvl1pPr>
      <a:lvl2pPr algn="l" rtl="0" eaLnBrk="1" fontAlgn="base" hangingPunct="1">
        <a:spcBef>
          <a:spcPct val="0"/>
        </a:spcBef>
        <a:spcAft>
          <a:spcPct val="0"/>
        </a:spcAft>
        <a:defRPr sz="2200">
          <a:solidFill>
            <a:srgbClr val="5F655B"/>
          </a:solidFill>
          <a:latin typeface="Verdana" pitchFamily="34" charset="0"/>
        </a:defRPr>
      </a:lvl2pPr>
      <a:lvl3pPr algn="l" rtl="0" eaLnBrk="1" fontAlgn="base" hangingPunct="1">
        <a:spcBef>
          <a:spcPct val="0"/>
        </a:spcBef>
        <a:spcAft>
          <a:spcPct val="0"/>
        </a:spcAft>
        <a:defRPr sz="2200">
          <a:solidFill>
            <a:srgbClr val="5F655B"/>
          </a:solidFill>
          <a:latin typeface="Verdana" pitchFamily="34" charset="0"/>
        </a:defRPr>
      </a:lvl3pPr>
      <a:lvl4pPr algn="l" rtl="0" eaLnBrk="1" fontAlgn="base" hangingPunct="1">
        <a:spcBef>
          <a:spcPct val="0"/>
        </a:spcBef>
        <a:spcAft>
          <a:spcPct val="0"/>
        </a:spcAft>
        <a:defRPr sz="2200">
          <a:solidFill>
            <a:srgbClr val="5F655B"/>
          </a:solidFill>
          <a:latin typeface="Verdana" pitchFamily="34" charset="0"/>
        </a:defRPr>
      </a:lvl4pPr>
      <a:lvl5pPr algn="l" rtl="0" eaLnBrk="1" fontAlgn="base" hangingPunct="1">
        <a:spcBef>
          <a:spcPct val="0"/>
        </a:spcBef>
        <a:spcAft>
          <a:spcPct val="0"/>
        </a:spcAft>
        <a:defRPr sz="2200">
          <a:solidFill>
            <a:srgbClr val="5F655B"/>
          </a:solidFill>
          <a:latin typeface="Verdana" pitchFamily="34" charset="0"/>
        </a:defRPr>
      </a:lvl5pPr>
      <a:lvl6pPr marL="457200" algn="l" rtl="0" eaLnBrk="1" fontAlgn="base" hangingPunct="1">
        <a:spcBef>
          <a:spcPct val="0"/>
        </a:spcBef>
        <a:spcAft>
          <a:spcPct val="0"/>
        </a:spcAft>
        <a:defRPr sz="2200">
          <a:solidFill>
            <a:srgbClr val="5F655B"/>
          </a:solidFill>
          <a:latin typeface="Verdana" pitchFamily="34" charset="0"/>
        </a:defRPr>
      </a:lvl6pPr>
      <a:lvl7pPr marL="914400" algn="l" rtl="0" eaLnBrk="1" fontAlgn="base" hangingPunct="1">
        <a:spcBef>
          <a:spcPct val="0"/>
        </a:spcBef>
        <a:spcAft>
          <a:spcPct val="0"/>
        </a:spcAft>
        <a:defRPr sz="2200">
          <a:solidFill>
            <a:srgbClr val="5F655B"/>
          </a:solidFill>
          <a:latin typeface="Verdana" pitchFamily="34" charset="0"/>
        </a:defRPr>
      </a:lvl7pPr>
      <a:lvl8pPr marL="1371600" algn="l" rtl="0" eaLnBrk="1" fontAlgn="base" hangingPunct="1">
        <a:spcBef>
          <a:spcPct val="0"/>
        </a:spcBef>
        <a:spcAft>
          <a:spcPct val="0"/>
        </a:spcAft>
        <a:defRPr sz="2200">
          <a:solidFill>
            <a:srgbClr val="5F655B"/>
          </a:solidFill>
          <a:latin typeface="Verdana" pitchFamily="34" charset="0"/>
        </a:defRPr>
      </a:lvl8pPr>
      <a:lvl9pPr marL="1828800" algn="l" rtl="0" eaLnBrk="1" fontAlgn="base" hangingPunct="1">
        <a:spcBef>
          <a:spcPct val="0"/>
        </a:spcBef>
        <a:spcAft>
          <a:spcPct val="0"/>
        </a:spcAft>
        <a:defRPr sz="2200">
          <a:solidFill>
            <a:srgbClr val="5F655B"/>
          </a:solidFill>
          <a:latin typeface="Verdana" pitchFamily="34" charset="0"/>
        </a:defRPr>
      </a:lvl9pPr>
    </p:titleStyle>
    <p:bodyStyle>
      <a:lvl1pPr marL="179388" indent="-179388" algn="l" rtl="0" eaLnBrk="1" fontAlgn="base" hangingPunct="1">
        <a:spcBef>
          <a:spcPct val="20000"/>
        </a:spcBef>
        <a:spcAft>
          <a:spcPct val="0"/>
        </a:spcAft>
        <a:buFont typeface="Arial" panose="020B0604020202020204" pitchFamily="34" charset="0"/>
        <a:buChar char="•"/>
        <a:defRPr kern="1200">
          <a:solidFill>
            <a:schemeClr val="tx1"/>
          </a:solidFill>
          <a:latin typeface="+mn-lt"/>
          <a:ea typeface="+mn-ea"/>
          <a:cs typeface="+mn-cs"/>
        </a:defRPr>
      </a:lvl1pPr>
      <a:lvl2pPr marL="358775" indent="-179388" algn="l" rtl="0" eaLnBrk="1" fontAlgn="base" hangingPunct="1">
        <a:spcBef>
          <a:spcPct val="20000"/>
        </a:spcBef>
        <a:spcAft>
          <a:spcPct val="0"/>
        </a:spcAft>
        <a:buFont typeface="Arial" panose="020B0604020202020204" pitchFamily="34" charset="0"/>
        <a:buChar char="•"/>
        <a:defRPr kern="1200">
          <a:solidFill>
            <a:schemeClr val="tx1"/>
          </a:solidFill>
          <a:latin typeface="+mn-lt"/>
          <a:ea typeface="+mn-ea"/>
          <a:cs typeface="+mn-cs"/>
        </a:defRPr>
      </a:lvl2pPr>
      <a:lvl3pPr marL="539750" indent="-179388" algn="l" rtl="0" eaLnBrk="1" fontAlgn="base" hangingPunct="1">
        <a:spcBef>
          <a:spcPct val="20000"/>
        </a:spcBef>
        <a:spcAft>
          <a:spcPct val="0"/>
        </a:spcAft>
        <a:buFont typeface="Arial" panose="020B0604020202020204" pitchFamily="34" charset="0"/>
        <a:buChar char="•"/>
        <a:defRPr sz="1600" kern="1200">
          <a:solidFill>
            <a:schemeClr val="tx1"/>
          </a:solidFill>
          <a:latin typeface="+mn-lt"/>
          <a:ea typeface="+mn-ea"/>
          <a:cs typeface="+mn-cs"/>
        </a:defRPr>
      </a:lvl3pPr>
      <a:lvl4pPr marL="719138" indent="-179388" algn="l" rtl="0" eaLnBrk="1" fontAlgn="base" hangingPunct="1">
        <a:spcBef>
          <a:spcPct val="20000"/>
        </a:spcBef>
        <a:spcAft>
          <a:spcPct val="0"/>
        </a:spcAft>
        <a:buFont typeface="Arial" panose="020B0604020202020204" pitchFamily="34" charset="0"/>
        <a:buChar char="•"/>
        <a:defRPr sz="1400" kern="1200">
          <a:solidFill>
            <a:schemeClr val="tx1"/>
          </a:solidFill>
          <a:latin typeface="+mn-lt"/>
          <a:ea typeface="+mn-ea"/>
          <a:cs typeface="+mn-cs"/>
        </a:defRPr>
      </a:lvl4pPr>
      <a:lvl5pPr marL="1004888" indent="-285750" algn="l" rtl="0" eaLnBrk="1" fontAlgn="base" hangingPunct="1">
        <a:spcBef>
          <a:spcPct val="20000"/>
        </a:spcBef>
        <a:spcAft>
          <a:spcPct val="0"/>
        </a:spcAft>
        <a:buFont typeface="Arial" panose="020B0604020202020204" pitchFamily="34" charset="0"/>
        <a:buChar char="•"/>
        <a:defRPr sz="1400" kern="1200">
          <a:solidFill>
            <a:schemeClr val="tx1"/>
          </a:solidFill>
          <a:latin typeface="+mn-lt"/>
          <a:ea typeface="+mn-ea"/>
          <a:cs typeface="+mn-cs"/>
        </a:defRPr>
      </a:lvl5pPr>
      <a:lvl6pPr marL="1080000" indent="-1800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6pPr>
      <a:lvl7pPr marL="1260000" indent="-1800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7pPr>
      <a:lvl8pPr marL="1440000" indent="-1800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8pPr>
      <a:lvl9pPr marL="1620000" indent="-1800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Kilpailevien Yritysten standardin ulkopuolelle jättäminen tai syrjiminen</a:t>
            </a:r>
          </a:p>
        </p:txBody>
      </p:sp>
      <p:sp>
        <p:nvSpPr>
          <p:cNvPr id="3" name="Content Placeholder 2"/>
          <p:cNvSpPr>
            <a:spLocks noGrp="1"/>
          </p:cNvSpPr>
          <p:nvPr>
            <p:ph idx="1"/>
          </p:nvPr>
        </p:nvSpPr>
        <p:spPr/>
        <p:txBody>
          <a:bodyPr>
            <a:normAutofit/>
          </a:bodyPr>
          <a:lstStyle/>
          <a:p>
            <a:r>
              <a:rPr lang="fi-FI" dirty="0">
                <a:solidFill>
                  <a:srgbClr val="000000"/>
                </a:solidFill>
                <a:latin typeface="EUAlbertina"/>
              </a:rPr>
              <a:t>Kolmanneksi standardointi voi johtaa kilpailunvastaisiin tuloksiin </a:t>
            </a:r>
            <a:r>
              <a:rPr lang="fi-FI" u="sng" dirty="0">
                <a:solidFill>
                  <a:srgbClr val="000000"/>
                </a:solidFill>
                <a:latin typeface="EUAlbertina"/>
              </a:rPr>
              <a:t>estämällä tiettyjä yrityksiä saamasta käyttöönsä standardien laatimismenettelyn tuloksia </a:t>
            </a:r>
            <a:r>
              <a:rPr lang="fi-FI" dirty="0">
                <a:solidFill>
                  <a:srgbClr val="000000"/>
                </a:solidFill>
                <a:latin typeface="EUAlbertina"/>
              </a:rPr>
              <a:t>(ts. standardin täytäntöönpanon edellyttämät tekniset eritelmät ja/tai olennaiset </a:t>
            </a:r>
            <a:r>
              <a:rPr lang="fi-FI" dirty="0" err="1">
                <a:solidFill>
                  <a:srgbClr val="000000"/>
                </a:solidFill>
                <a:latin typeface="EUAlbertina"/>
              </a:rPr>
              <a:t>teollis</a:t>
            </a:r>
            <a:r>
              <a:rPr lang="fi-FI" dirty="0">
                <a:solidFill>
                  <a:srgbClr val="000000"/>
                </a:solidFill>
                <a:latin typeface="EUAlbertina"/>
              </a:rPr>
              <a:t>- ja tekijänoikeudet). Jos yritykseltä estetään kokonaan standardin tuloksen käyttö tai jos sille </a:t>
            </a:r>
            <a:r>
              <a:rPr lang="fi-FI" u="sng" dirty="0">
                <a:solidFill>
                  <a:srgbClr val="000000"/>
                </a:solidFill>
                <a:latin typeface="EUAlbertina"/>
              </a:rPr>
              <a:t>myönnetään käyttöoikeus vain ehdoin, joihin sisältyy kieltoja tai jotka ovat syrjiviä</a:t>
            </a:r>
            <a:r>
              <a:rPr lang="fi-FI" dirty="0">
                <a:solidFill>
                  <a:srgbClr val="000000"/>
                </a:solidFill>
                <a:latin typeface="EUAlbertina"/>
              </a:rPr>
              <a:t>, kilpailunvastaisen vaikutuksen riski on olemassa. (</a:t>
            </a:r>
            <a:r>
              <a:rPr lang="fi-FI" i="1" dirty="0">
                <a:solidFill>
                  <a:srgbClr val="000000"/>
                </a:solidFill>
                <a:latin typeface="EUAlbertina"/>
              </a:rPr>
              <a:t>Suuntaviivat</a:t>
            </a:r>
            <a:r>
              <a:rPr lang="fi-FI" dirty="0">
                <a:solidFill>
                  <a:srgbClr val="000000"/>
                </a:solidFill>
                <a:latin typeface="EUAlbertina"/>
              </a:rPr>
              <a:t>, k. 268).</a:t>
            </a:r>
            <a:endParaRPr lang="fi-FI" dirty="0"/>
          </a:p>
        </p:txBody>
      </p:sp>
      <p:sp>
        <p:nvSpPr>
          <p:cNvPr id="6" name="Slide Number Placeholder 5"/>
          <p:cNvSpPr>
            <a:spLocks noGrp="1"/>
          </p:cNvSpPr>
          <p:nvPr>
            <p:ph type="sldNum" sz="quarter" idx="12"/>
          </p:nvPr>
        </p:nvSpPr>
        <p:spPr/>
        <p:txBody>
          <a:bodyPr/>
          <a:lstStyle/>
          <a:p>
            <a:pPr>
              <a:defRPr/>
            </a:pPr>
            <a:fld id="{4C62E98F-BF79-4DBF-8345-D4C3521C17A8}" type="slidenum">
              <a:rPr lang="en-US" smtClean="0"/>
              <a:pPr>
                <a:defRPr/>
              </a:pPr>
              <a:t>10</a:t>
            </a:fld>
            <a:endParaRPr lang="en-US" dirty="0"/>
          </a:p>
        </p:txBody>
      </p:sp>
      <p:sp>
        <p:nvSpPr>
          <p:cNvPr id="4" name="Date Placeholder 3"/>
          <p:cNvSpPr>
            <a:spLocks noGrp="1"/>
          </p:cNvSpPr>
          <p:nvPr>
            <p:ph type="dt" sz="half" idx="10"/>
          </p:nvPr>
        </p:nvSpPr>
        <p:spPr/>
        <p:txBody>
          <a:bodyPr/>
          <a:lstStyle/>
          <a:p>
            <a:pPr>
              <a:defRPr/>
            </a:pPr>
            <a:r>
              <a:rPr lang="fi-FI"/>
              <a:t>6.2.2018</a:t>
            </a:r>
            <a:endParaRPr lang="en-US"/>
          </a:p>
        </p:txBody>
      </p:sp>
    </p:spTree>
    <p:extLst>
      <p:ext uri="{BB962C8B-B14F-4D97-AF65-F5344CB8AC3E}">
        <p14:creationId xmlns:p14="http://schemas.microsoft.com/office/powerpoint/2010/main" val="42142977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Standardit osana laajempaa kilpailua rajoittavaa sopimusta</a:t>
            </a:r>
          </a:p>
        </p:txBody>
      </p:sp>
      <p:sp>
        <p:nvSpPr>
          <p:cNvPr id="3" name="Content Placeholder 2"/>
          <p:cNvSpPr>
            <a:spLocks noGrp="1"/>
          </p:cNvSpPr>
          <p:nvPr>
            <p:ph idx="1"/>
          </p:nvPr>
        </p:nvSpPr>
        <p:spPr/>
        <p:txBody>
          <a:bodyPr/>
          <a:lstStyle/>
          <a:p>
            <a:r>
              <a:rPr lang="fi-FI" dirty="0">
                <a:solidFill>
                  <a:srgbClr val="000000"/>
                </a:solidFill>
                <a:latin typeface="EUAlbertina"/>
              </a:rPr>
              <a:t>Jos sopimuksissa käytetään </a:t>
            </a:r>
            <a:r>
              <a:rPr lang="fi-FI" u="sng" dirty="0">
                <a:solidFill>
                  <a:srgbClr val="000000"/>
                </a:solidFill>
                <a:latin typeface="EUAlbertina"/>
              </a:rPr>
              <a:t>standardeja osana laajempaa rajoittavaa sopimusta</a:t>
            </a:r>
            <a:r>
              <a:rPr lang="fi-FI" dirty="0">
                <a:solidFill>
                  <a:srgbClr val="000000"/>
                </a:solidFill>
                <a:latin typeface="EUAlbertina"/>
              </a:rPr>
              <a:t>, jolla pyritään sulkemaan todelliset tai mahdolliset kilpailijat markkinoilta, sopimusten tarkoituksena on rajoittaa kilpailua. Esimerkki tällaisesta on sopimus, jolla </a:t>
            </a:r>
            <a:r>
              <a:rPr lang="fi-FI" u="sng" dirty="0">
                <a:solidFill>
                  <a:srgbClr val="000000"/>
                </a:solidFill>
                <a:latin typeface="EUAlbertina"/>
              </a:rPr>
              <a:t>valmistajien kansallinen yhdistys laatii standardin ja painostaa ulkopuolisia olemaan valmistamatta tuotteita, jotka eivät ole standardin mukaisia</a:t>
            </a:r>
            <a:r>
              <a:rPr lang="fi-FI" dirty="0">
                <a:solidFill>
                  <a:srgbClr val="000000"/>
                </a:solidFill>
                <a:latin typeface="EUAlbertina"/>
              </a:rPr>
              <a:t>, tai jolla </a:t>
            </a:r>
            <a:r>
              <a:rPr lang="fi-FI" u="sng" dirty="0">
                <a:solidFill>
                  <a:srgbClr val="000000"/>
                </a:solidFill>
                <a:latin typeface="EUAlbertina"/>
              </a:rPr>
              <a:t>tuotteen valmistajat tekevät yhteistyötä sulkeakseen uuden teknologian jo olemassa olevan standardin ulkopuolelle </a:t>
            </a:r>
            <a:r>
              <a:rPr lang="fi-FI" dirty="0">
                <a:solidFill>
                  <a:srgbClr val="000000"/>
                </a:solidFill>
                <a:latin typeface="EUAlbertina"/>
              </a:rPr>
              <a:t>(</a:t>
            </a:r>
            <a:r>
              <a:rPr lang="fi-FI" i="1" dirty="0">
                <a:solidFill>
                  <a:srgbClr val="000000"/>
                </a:solidFill>
                <a:latin typeface="EUAlbertina"/>
              </a:rPr>
              <a:t>Suuntaviivat</a:t>
            </a:r>
            <a:r>
              <a:rPr lang="fi-FI" dirty="0">
                <a:solidFill>
                  <a:srgbClr val="000000"/>
                </a:solidFill>
                <a:latin typeface="EUAlbertina"/>
              </a:rPr>
              <a:t>, k. 273).</a:t>
            </a:r>
            <a:endParaRPr lang="fi-FI" dirty="0"/>
          </a:p>
        </p:txBody>
      </p:sp>
      <p:sp>
        <p:nvSpPr>
          <p:cNvPr id="6" name="Slide Number Placeholder 5"/>
          <p:cNvSpPr>
            <a:spLocks noGrp="1"/>
          </p:cNvSpPr>
          <p:nvPr>
            <p:ph type="sldNum" sz="quarter" idx="12"/>
          </p:nvPr>
        </p:nvSpPr>
        <p:spPr/>
        <p:txBody>
          <a:bodyPr/>
          <a:lstStyle/>
          <a:p>
            <a:pPr>
              <a:defRPr/>
            </a:pPr>
            <a:fld id="{4C62E98F-BF79-4DBF-8345-D4C3521C17A8}" type="slidenum">
              <a:rPr lang="en-US" smtClean="0"/>
              <a:pPr>
                <a:defRPr/>
              </a:pPr>
              <a:t>11</a:t>
            </a:fld>
            <a:endParaRPr lang="en-US" dirty="0"/>
          </a:p>
        </p:txBody>
      </p:sp>
      <p:sp>
        <p:nvSpPr>
          <p:cNvPr id="4" name="Date Placeholder 3"/>
          <p:cNvSpPr>
            <a:spLocks noGrp="1"/>
          </p:cNvSpPr>
          <p:nvPr>
            <p:ph type="dt" sz="half" idx="10"/>
          </p:nvPr>
        </p:nvSpPr>
        <p:spPr/>
        <p:txBody>
          <a:bodyPr/>
          <a:lstStyle/>
          <a:p>
            <a:pPr>
              <a:defRPr/>
            </a:pPr>
            <a:r>
              <a:rPr lang="fi-FI"/>
              <a:t>6.2.2018</a:t>
            </a:r>
            <a:endParaRPr lang="en-US"/>
          </a:p>
        </p:txBody>
      </p:sp>
    </p:spTree>
    <p:extLst>
      <p:ext uri="{BB962C8B-B14F-4D97-AF65-F5344CB8AC3E}">
        <p14:creationId xmlns:p14="http://schemas.microsoft.com/office/powerpoint/2010/main" val="3200591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i="1" dirty="0" err="1"/>
              <a:t>Safe</a:t>
            </a:r>
            <a:r>
              <a:rPr lang="fi-FI" i="1" dirty="0"/>
              <a:t> </a:t>
            </a:r>
            <a:r>
              <a:rPr lang="fi-FI" i="1" dirty="0" err="1"/>
              <a:t>harbour</a:t>
            </a:r>
            <a:r>
              <a:rPr lang="fi-FI" i="1" dirty="0"/>
              <a:t> </a:t>
            </a:r>
            <a:r>
              <a:rPr lang="fi-FI" dirty="0"/>
              <a:t>-kriteerit</a:t>
            </a:r>
          </a:p>
        </p:txBody>
      </p:sp>
      <p:sp>
        <p:nvSpPr>
          <p:cNvPr id="3" name="Content Placeholder 2"/>
          <p:cNvSpPr>
            <a:spLocks noGrp="1"/>
          </p:cNvSpPr>
          <p:nvPr>
            <p:ph idx="1"/>
          </p:nvPr>
        </p:nvSpPr>
        <p:spPr/>
        <p:txBody>
          <a:bodyPr/>
          <a:lstStyle/>
          <a:p>
            <a:r>
              <a:rPr lang="fi-FI" b="1" dirty="0"/>
              <a:t>Painopiste</a:t>
            </a:r>
            <a:r>
              <a:rPr lang="fi-FI" dirty="0"/>
              <a:t>: standardien </a:t>
            </a:r>
            <a:r>
              <a:rPr lang="fi-FI" u="sng" dirty="0"/>
              <a:t>laatimisprosessien</a:t>
            </a:r>
            <a:r>
              <a:rPr lang="fi-FI" dirty="0"/>
              <a:t>, ei sisällön, sääntely. </a:t>
            </a:r>
          </a:p>
          <a:p>
            <a:r>
              <a:rPr lang="fi-FI" dirty="0"/>
              <a:t>Komission horisontaalisen yhteistyön suuntaviivoihin sisältyy </a:t>
            </a:r>
            <a:r>
              <a:rPr lang="fi-FI" u="sng" dirty="0"/>
              <a:t>kumulatiiviset</a:t>
            </a:r>
            <a:r>
              <a:rPr lang="fi-FI" dirty="0"/>
              <a:t> kriteerit, joiden täyttyessä standardointiyhteistyö </a:t>
            </a:r>
            <a:r>
              <a:rPr lang="fi-FI" u="sng" dirty="0"/>
              <a:t>ei</a:t>
            </a:r>
            <a:r>
              <a:rPr lang="fi-FI" dirty="0"/>
              <a:t> komission mukaan todennäköisesti rajoita kilpailua.</a:t>
            </a:r>
          </a:p>
          <a:p>
            <a:r>
              <a:rPr lang="fi-FI" i="1" u="sng" dirty="0" err="1"/>
              <a:t>safe</a:t>
            </a:r>
            <a:r>
              <a:rPr lang="fi-FI" i="1" u="sng" dirty="0"/>
              <a:t> </a:t>
            </a:r>
            <a:r>
              <a:rPr lang="fi-FI" i="1" u="sng" dirty="0" err="1"/>
              <a:t>harbour</a:t>
            </a:r>
            <a:r>
              <a:rPr lang="fi-FI" i="1" u="sng" dirty="0"/>
              <a:t> </a:t>
            </a:r>
            <a:r>
              <a:rPr lang="fi-FI" u="sng" dirty="0"/>
              <a:t>-kriteerit</a:t>
            </a:r>
            <a:r>
              <a:rPr lang="fi-FI" dirty="0"/>
              <a:t>: Jos osallistuminen standardin laatimiseen on </a:t>
            </a:r>
            <a:r>
              <a:rPr lang="fi-FI" b="1" dirty="0"/>
              <a:t>vapaata</a:t>
            </a:r>
            <a:r>
              <a:rPr lang="fi-FI" dirty="0"/>
              <a:t> ja standardin hyväksymismenettely on </a:t>
            </a:r>
            <a:r>
              <a:rPr lang="fi-FI" b="1" dirty="0"/>
              <a:t>läpinäkyvä</a:t>
            </a:r>
            <a:r>
              <a:rPr lang="fi-FI" dirty="0"/>
              <a:t>, standardointisopimukset, joissa </a:t>
            </a:r>
            <a:r>
              <a:rPr lang="fi-FI" b="1" dirty="0"/>
              <a:t>ei aseteta velvollisuutta noudattaa </a:t>
            </a:r>
            <a:r>
              <a:rPr lang="fi-FI" dirty="0"/>
              <a:t>standardia ja jonka mukaan standardi on käytettävissä </a:t>
            </a:r>
            <a:r>
              <a:rPr lang="fi-FI" b="1" dirty="0"/>
              <a:t>oikeudenmukaisin, kohtuullisin ja syrjimättömin ehdoin</a:t>
            </a:r>
            <a:r>
              <a:rPr lang="fi-FI" dirty="0"/>
              <a:t>, eivät tavallisesti rajoita kilpailua (</a:t>
            </a:r>
            <a:r>
              <a:rPr lang="fi-FI" i="1" dirty="0"/>
              <a:t>Suuntaviivat</a:t>
            </a:r>
            <a:r>
              <a:rPr lang="fi-FI" dirty="0"/>
              <a:t>, k. 280).</a:t>
            </a:r>
          </a:p>
        </p:txBody>
      </p:sp>
      <p:sp>
        <p:nvSpPr>
          <p:cNvPr id="6" name="Slide Number Placeholder 5"/>
          <p:cNvSpPr>
            <a:spLocks noGrp="1"/>
          </p:cNvSpPr>
          <p:nvPr>
            <p:ph type="sldNum" sz="quarter" idx="12"/>
          </p:nvPr>
        </p:nvSpPr>
        <p:spPr/>
        <p:txBody>
          <a:bodyPr/>
          <a:lstStyle/>
          <a:p>
            <a:pPr>
              <a:defRPr/>
            </a:pPr>
            <a:fld id="{4C62E98F-BF79-4DBF-8345-D4C3521C17A8}" type="slidenum">
              <a:rPr lang="en-US" smtClean="0"/>
              <a:pPr>
                <a:defRPr/>
              </a:pPr>
              <a:t>12</a:t>
            </a:fld>
            <a:endParaRPr lang="en-US" dirty="0"/>
          </a:p>
        </p:txBody>
      </p:sp>
      <p:sp>
        <p:nvSpPr>
          <p:cNvPr id="4" name="Date Placeholder 3"/>
          <p:cNvSpPr>
            <a:spLocks noGrp="1"/>
          </p:cNvSpPr>
          <p:nvPr>
            <p:ph type="dt" sz="half" idx="10"/>
          </p:nvPr>
        </p:nvSpPr>
        <p:spPr/>
        <p:txBody>
          <a:bodyPr/>
          <a:lstStyle/>
          <a:p>
            <a:pPr>
              <a:defRPr/>
            </a:pPr>
            <a:r>
              <a:rPr lang="fi-FI"/>
              <a:t>6.2.2018</a:t>
            </a:r>
            <a:endParaRPr lang="en-US"/>
          </a:p>
        </p:txBody>
      </p:sp>
    </p:spTree>
    <p:extLst>
      <p:ext uri="{BB962C8B-B14F-4D97-AF65-F5344CB8AC3E}">
        <p14:creationId xmlns:p14="http://schemas.microsoft.com/office/powerpoint/2010/main" val="33348296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Vapaa osallistuminen</a:t>
            </a:r>
          </a:p>
        </p:txBody>
      </p:sp>
      <p:sp>
        <p:nvSpPr>
          <p:cNvPr id="3" name="Content Placeholder 2"/>
          <p:cNvSpPr>
            <a:spLocks noGrp="1"/>
          </p:cNvSpPr>
          <p:nvPr>
            <p:ph idx="1"/>
          </p:nvPr>
        </p:nvSpPr>
        <p:spPr/>
        <p:txBody>
          <a:bodyPr>
            <a:normAutofit lnSpcReduction="10000"/>
          </a:bodyPr>
          <a:lstStyle/>
          <a:p>
            <a:r>
              <a:rPr lang="fi-FI" dirty="0"/>
              <a:t>Erityisesti </a:t>
            </a:r>
            <a:r>
              <a:rPr lang="fi-FI" b="1" dirty="0"/>
              <a:t>vapaan osallistumisen </a:t>
            </a:r>
            <a:r>
              <a:rPr lang="fi-FI" dirty="0"/>
              <a:t>varmistamiseksi standardointijärjestön olisi taattava, että </a:t>
            </a:r>
            <a:r>
              <a:rPr lang="fi-FI" u="sng" dirty="0"/>
              <a:t>kaikki markkinoilla toimivat kilpailijat, joita standardi koskee, voivat osallistua standardin valintamenettelyyn</a:t>
            </a:r>
            <a:r>
              <a:rPr lang="fi-FI" dirty="0"/>
              <a:t>. Lisäksi standardointijärjestöillä olisi oltava objektiiviset ja syrjimättömät äänioikeuksien jakamista koskevat menettelyt ja tarvittaessa objektiiviset perusteet standardiin  sisällytettävän teknologian valitsemiseksi (</a:t>
            </a:r>
            <a:r>
              <a:rPr lang="fi-FI" i="1" dirty="0"/>
              <a:t>Suuntaviivat</a:t>
            </a:r>
            <a:r>
              <a:rPr lang="fi-FI" dirty="0"/>
              <a:t>, k. 281).</a:t>
            </a:r>
          </a:p>
          <a:p>
            <a:r>
              <a:rPr lang="fi-FI" dirty="0">
                <a:solidFill>
                  <a:srgbClr val="FF0000"/>
                </a:solidFill>
              </a:rPr>
              <a:t>MUTTA</a:t>
            </a:r>
            <a:r>
              <a:rPr lang="fi-FI" dirty="0"/>
              <a:t>: Jos standardin hyväksyminen ei olisi ollut mahdollista </a:t>
            </a:r>
            <a:r>
              <a:rPr lang="fi-FI" u="sng" dirty="0"/>
              <a:t>rajoittamatta osallistujien määrää</a:t>
            </a:r>
            <a:r>
              <a:rPr lang="fi-FI" dirty="0"/>
              <a:t>, sopimuksella ei todennäköisesti ole kilpailua rajoittavia vaikutuksia. Tietyissä tilanteissa rajoitetun osallistumisen mahdolliset kielteiset vaikutukset voidaan poistaa tai niitä voidaan ainakin vähentää varmistamalla, että sidosryhmät </a:t>
            </a:r>
            <a:r>
              <a:rPr lang="fi-FI" b="1" dirty="0"/>
              <a:t>saavat tietoja ja niitä kuullaan </a:t>
            </a:r>
            <a:r>
              <a:rPr lang="fi-FI" dirty="0"/>
              <a:t>toimien edistymisen tiimoilta (</a:t>
            </a:r>
            <a:r>
              <a:rPr lang="fi-FI" i="1" dirty="0"/>
              <a:t>Suuntaviivat</a:t>
            </a:r>
            <a:r>
              <a:rPr lang="fi-FI" dirty="0"/>
              <a:t>, k. 295).</a:t>
            </a:r>
          </a:p>
        </p:txBody>
      </p:sp>
      <p:sp>
        <p:nvSpPr>
          <p:cNvPr id="6" name="Slide Number Placeholder 5"/>
          <p:cNvSpPr>
            <a:spLocks noGrp="1"/>
          </p:cNvSpPr>
          <p:nvPr>
            <p:ph type="sldNum" sz="quarter" idx="12"/>
          </p:nvPr>
        </p:nvSpPr>
        <p:spPr/>
        <p:txBody>
          <a:bodyPr/>
          <a:lstStyle/>
          <a:p>
            <a:pPr>
              <a:defRPr/>
            </a:pPr>
            <a:fld id="{4C62E98F-BF79-4DBF-8345-D4C3521C17A8}" type="slidenum">
              <a:rPr lang="en-US" smtClean="0"/>
              <a:pPr>
                <a:defRPr/>
              </a:pPr>
              <a:t>13</a:t>
            </a:fld>
            <a:endParaRPr lang="en-US" dirty="0"/>
          </a:p>
        </p:txBody>
      </p:sp>
      <p:sp>
        <p:nvSpPr>
          <p:cNvPr id="4" name="Date Placeholder 3"/>
          <p:cNvSpPr>
            <a:spLocks noGrp="1"/>
          </p:cNvSpPr>
          <p:nvPr>
            <p:ph type="dt" sz="half" idx="10"/>
          </p:nvPr>
        </p:nvSpPr>
        <p:spPr/>
        <p:txBody>
          <a:bodyPr/>
          <a:lstStyle/>
          <a:p>
            <a:pPr>
              <a:defRPr/>
            </a:pPr>
            <a:r>
              <a:rPr lang="fi-FI"/>
              <a:t>6.2.2018</a:t>
            </a:r>
            <a:endParaRPr lang="en-US"/>
          </a:p>
        </p:txBody>
      </p:sp>
    </p:spTree>
    <p:extLst>
      <p:ext uri="{BB962C8B-B14F-4D97-AF65-F5344CB8AC3E}">
        <p14:creationId xmlns:p14="http://schemas.microsoft.com/office/powerpoint/2010/main" val="2664121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läpinäkyvyys</a:t>
            </a:r>
          </a:p>
        </p:txBody>
      </p:sp>
      <p:sp>
        <p:nvSpPr>
          <p:cNvPr id="3" name="Content Placeholder 2"/>
          <p:cNvSpPr>
            <a:spLocks noGrp="1"/>
          </p:cNvSpPr>
          <p:nvPr>
            <p:ph idx="1"/>
          </p:nvPr>
        </p:nvSpPr>
        <p:spPr/>
        <p:txBody>
          <a:bodyPr/>
          <a:lstStyle/>
          <a:p>
            <a:r>
              <a:rPr lang="fi-FI" b="1" dirty="0"/>
              <a:t>Läpinäkyvyyden </a:t>
            </a:r>
            <a:r>
              <a:rPr lang="fi-FI" dirty="0"/>
              <a:t>osalta on todettava, että standardointijärjestöillä olisi oltava menettelyt, joiden ansiosta </a:t>
            </a:r>
            <a:r>
              <a:rPr lang="fi-FI" u="sng" dirty="0"/>
              <a:t>sidosryhmät voivat hyvissä ajoin saada tietoja tulevista, meneillään olevista ja päättyneistä standardointitoimista</a:t>
            </a:r>
            <a:r>
              <a:rPr lang="fi-FI" dirty="0"/>
              <a:t> kussakin standardin kehitysvaiheessa (</a:t>
            </a:r>
            <a:r>
              <a:rPr lang="fi-FI" i="1" dirty="0"/>
              <a:t>Suuntaviivat</a:t>
            </a:r>
            <a:r>
              <a:rPr lang="fi-FI" dirty="0"/>
              <a:t>, k. 282).</a:t>
            </a:r>
          </a:p>
        </p:txBody>
      </p:sp>
      <p:sp>
        <p:nvSpPr>
          <p:cNvPr id="6" name="Slide Number Placeholder 5"/>
          <p:cNvSpPr>
            <a:spLocks noGrp="1"/>
          </p:cNvSpPr>
          <p:nvPr>
            <p:ph type="sldNum" sz="quarter" idx="12"/>
          </p:nvPr>
        </p:nvSpPr>
        <p:spPr/>
        <p:txBody>
          <a:bodyPr/>
          <a:lstStyle/>
          <a:p>
            <a:pPr>
              <a:defRPr/>
            </a:pPr>
            <a:fld id="{4C62E98F-BF79-4DBF-8345-D4C3521C17A8}" type="slidenum">
              <a:rPr lang="en-US" smtClean="0"/>
              <a:pPr>
                <a:defRPr/>
              </a:pPr>
              <a:t>14</a:t>
            </a:fld>
            <a:endParaRPr lang="en-US" dirty="0"/>
          </a:p>
        </p:txBody>
      </p:sp>
      <p:sp>
        <p:nvSpPr>
          <p:cNvPr id="4" name="Date Placeholder 3"/>
          <p:cNvSpPr>
            <a:spLocks noGrp="1"/>
          </p:cNvSpPr>
          <p:nvPr>
            <p:ph type="dt" sz="half" idx="10"/>
          </p:nvPr>
        </p:nvSpPr>
        <p:spPr/>
        <p:txBody>
          <a:bodyPr/>
          <a:lstStyle/>
          <a:p>
            <a:pPr>
              <a:defRPr/>
            </a:pPr>
            <a:r>
              <a:rPr lang="fi-FI"/>
              <a:t>6.2.2018</a:t>
            </a:r>
            <a:endParaRPr lang="en-US"/>
          </a:p>
        </p:txBody>
      </p:sp>
    </p:spTree>
    <p:extLst>
      <p:ext uri="{BB962C8B-B14F-4D97-AF65-F5344CB8AC3E}">
        <p14:creationId xmlns:p14="http://schemas.microsoft.com/office/powerpoint/2010/main" val="37128305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Ei velvollisuutta noudattaa standardia</a:t>
            </a:r>
          </a:p>
        </p:txBody>
      </p:sp>
      <p:sp>
        <p:nvSpPr>
          <p:cNvPr id="3" name="Content Placeholder 2"/>
          <p:cNvSpPr>
            <a:spLocks noGrp="1"/>
          </p:cNvSpPr>
          <p:nvPr>
            <p:ph idx="1"/>
          </p:nvPr>
        </p:nvSpPr>
        <p:spPr/>
        <p:txBody>
          <a:bodyPr/>
          <a:lstStyle/>
          <a:p>
            <a:r>
              <a:rPr lang="fi-FI" dirty="0">
                <a:solidFill>
                  <a:srgbClr val="000000"/>
                </a:solidFill>
                <a:latin typeface="EUAlbertina"/>
              </a:rPr>
              <a:t>Standardointisopimusten mahdolliset kilpailua rajoittavat vaikutukset voivat riippua siitä, missä määrin standardointijärjestön jäsenet voivat </a:t>
            </a:r>
            <a:r>
              <a:rPr lang="fi-FI" b="1" dirty="0">
                <a:solidFill>
                  <a:srgbClr val="000000"/>
                </a:solidFill>
                <a:latin typeface="EUAlbertina"/>
              </a:rPr>
              <a:t>vapaasti kehittää vaihtoehtoisia standardeja tai tuotteita</a:t>
            </a:r>
            <a:r>
              <a:rPr lang="fi-FI" dirty="0">
                <a:solidFill>
                  <a:srgbClr val="000000"/>
                </a:solidFill>
                <a:latin typeface="EUAlbertina"/>
              </a:rPr>
              <a:t>, jotka eivät ole sovitun standardin mukaisia. Esimerkiksi </a:t>
            </a:r>
            <a:r>
              <a:rPr lang="fi-FI" u="sng" dirty="0">
                <a:solidFill>
                  <a:srgbClr val="000000"/>
                </a:solidFill>
                <a:latin typeface="EUAlbertina"/>
              </a:rPr>
              <a:t>jos standardointisopimus sitoo jäseniä niin, että ne voivat valmistaa vain standardinmukaisia tuotteita, riski kilpailuun todennäköisesti kohdistuvasta kielteisestä vaikutuksesta kasvaa merkittävästi </a:t>
            </a:r>
            <a:r>
              <a:rPr lang="fi-FI" dirty="0">
                <a:solidFill>
                  <a:srgbClr val="000000"/>
                </a:solidFill>
                <a:latin typeface="EUAlbertina"/>
              </a:rPr>
              <a:t>ja sopimuksen tarkoituksena voi tietyissä tapauksissa olla kilpailun rajoittaminen (</a:t>
            </a:r>
            <a:r>
              <a:rPr lang="fi-FI" i="1" dirty="0">
                <a:solidFill>
                  <a:srgbClr val="000000"/>
                </a:solidFill>
                <a:latin typeface="EUAlbertina"/>
              </a:rPr>
              <a:t>Suuntaviivat</a:t>
            </a:r>
            <a:r>
              <a:rPr lang="fi-FI" dirty="0">
                <a:solidFill>
                  <a:srgbClr val="000000"/>
                </a:solidFill>
                <a:latin typeface="EUAlbertina"/>
              </a:rPr>
              <a:t>, k. 293).</a:t>
            </a:r>
            <a:endParaRPr lang="fi-FI" dirty="0"/>
          </a:p>
        </p:txBody>
      </p:sp>
      <p:sp>
        <p:nvSpPr>
          <p:cNvPr id="6" name="Slide Number Placeholder 5"/>
          <p:cNvSpPr>
            <a:spLocks noGrp="1"/>
          </p:cNvSpPr>
          <p:nvPr>
            <p:ph type="sldNum" sz="quarter" idx="12"/>
          </p:nvPr>
        </p:nvSpPr>
        <p:spPr/>
        <p:txBody>
          <a:bodyPr/>
          <a:lstStyle/>
          <a:p>
            <a:pPr>
              <a:defRPr/>
            </a:pPr>
            <a:fld id="{4C62E98F-BF79-4DBF-8345-D4C3521C17A8}" type="slidenum">
              <a:rPr lang="en-US" smtClean="0"/>
              <a:pPr>
                <a:defRPr/>
              </a:pPr>
              <a:t>15</a:t>
            </a:fld>
            <a:endParaRPr lang="en-US" dirty="0"/>
          </a:p>
        </p:txBody>
      </p:sp>
      <p:sp>
        <p:nvSpPr>
          <p:cNvPr id="4" name="Date Placeholder 3"/>
          <p:cNvSpPr>
            <a:spLocks noGrp="1"/>
          </p:cNvSpPr>
          <p:nvPr>
            <p:ph type="dt" sz="half" idx="10"/>
          </p:nvPr>
        </p:nvSpPr>
        <p:spPr/>
        <p:txBody>
          <a:bodyPr/>
          <a:lstStyle/>
          <a:p>
            <a:pPr>
              <a:defRPr/>
            </a:pPr>
            <a:r>
              <a:rPr lang="fi-FI"/>
              <a:t>6.2.2018</a:t>
            </a:r>
            <a:endParaRPr lang="en-US"/>
          </a:p>
        </p:txBody>
      </p:sp>
    </p:spTree>
    <p:extLst>
      <p:ext uri="{BB962C8B-B14F-4D97-AF65-F5344CB8AC3E}">
        <p14:creationId xmlns:p14="http://schemas.microsoft.com/office/powerpoint/2010/main" val="33486249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Oikeudenmukaiset, kohtuulliset ja syrjimättömät ehdot</a:t>
            </a:r>
          </a:p>
        </p:txBody>
      </p:sp>
      <p:sp>
        <p:nvSpPr>
          <p:cNvPr id="3" name="Content Placeholder 2"/>
          <p:cNvSpPr>
            <a:spLocks noGrp="1"/>
          </p:cNvSpPr>
          <p:nvPr>
            <p:ph idx="1"/>
          </p:nvPr>
        </p:nvSpPr>
        <p:spPr>
          <a:xfrm>
            <a:off x="468314" y="1080000"/>
            <a:ext cx="8207375" cy="3579982"/>
          </a:xfrm>
        </p:spPr>
        <p:txBody>
          <a:bodyPr/>
          <a:lstStyle/>
          <a:p>
            <a:r>
              <a:rPr lang="fi-FI" dirty="0"/>
              <a:t>Standardointijärjestöjen säännöissä olisi varmistettava, että standardi on </a:t>
            </a:r>
            <a:r>
              <a:rPr lang="fi-FI" b="1" dirty="0"/>
              <a:t>käytettävissä oikeudenmukaisin, kohtuullisin ja syrjimättömin ehdoin</a:t>
            </a:r>
            <a:r>
              <a:rPr lang="fi-FI" dirty="0"/>
              <a:t>. Esimerkiksi teknisten eritelmien olisi oltava käytettävissä (</a:t>
            </a:r>
            <a:r>
              <a:rPr lang="fi-FI" i="1" dirty="0"/>
              <a:t>Suuntaviivat</a:t>
            </a:r>
            <a:r>
              <a:rPr lang="fi-FI" dirty="0"/>
              <a:t>, k. 283).</a:t>
            </a:r>
          </a:p>
          <a:p>
            <a:r>
              <a:rPr lang="fi-FI" dirty="0"/>
              <a:t>Jotta varmistetaan, että standardi on käytettävissä, olisi edellytettävä, että osallistujat (jos ne haluavat sisällyttää </a:t>
            </a:r>
            <a:r>
              <a:rPr lang="fi-FI" dirty="0" err="1"/>
              <a:t>teollis</a:t>
            </a:r>
            <a:r>
              <a:rPr lang="fi-FI" dirty="0"/>
              <a:t>- ja tekijänoikeutensa standardiin) antavat peruuttamattoman kirjallisen sitoumuksen, jossa ne tarjoutuvat lisensoimaan olennaiset </a:t>
            </a:r>
            <a:r>
              <a:rPr lang="fi-FI" dirty="0" err="1"/>
              <a:t>teollis</a:t>
            </a:r>
            <a:r>
              <a:rPr lang="fi-FI" dirty="0"/>
              <a:t>- ja tekijänoikeutensa kaikille kolmansille osapuolille oikeudenmukaisin, kohtuullisin ja syrjimättömin ehdoin, eli ns. </a:t>
            </a:r>
            <a:r>
              <a:rPr lang="fi-FI" b="1" dirty="0"/>
              <a:t>FRAND-sitoumus</a:t>
            </a:r>
            <a:r>
              <a:rPr lang="fi-FI" dirty="0"/>
              <a:t>, </a:t>
            </a:r>
            <a:r>
              <a:rPr lang="fi-FI" i="1" dirty="0" err="1"/>
              <a:t>fair</a:t>
            </a:r>
            <a:r>
              <a:rPr lang="fi-FI" i="1" dirty="0"/>
              <a:t>, </a:t>
            </a:r>
            <a:r>
              <a:rPr lang="fi-FI" i="1" dirty="0" err="1"/>
              <a:t>reasonable</a:t>
            </a:r>
            <a:r>
              <a:rPr lang="fi-FI" i="1" dirty="0"/>
              <a:t> and </a:t>
            </a:r>
            <a:r>
              <a:rPr lang="fi-FI" i="1" dirty="0" err="1"/>
              <a:t>non-discriminatory</a:t>
            </a:r>
            <a:r>
              <a:rPr lang="fi-FI" i="1" dirty="0"/>
              <a:t> </a:t>
            </a:r>
            <a:r>
              <a:rPr lang="fi-FI" i="1" dirty="0" err="1"/>
              <a:t>terms</a:t>
            </a:r>
            <a:r>
              <a:rPr lang="fi-FI" i="1" dirty="0"/>
              <a:t> </a:t>
            </a:r>
            <a:r>
              <a:rPr lang="fi-FI" dirty="0"/>
              <a:t>(</a:t>
            </a:r>
            <a:r>
              <a:rPr lang="fi-FI" i="1" dirty="0"/>
              <a:t>Suuntaviivat</a:t>
            </a:r>
            <a:r>
              <a:rPr lang="fi-FI" dirty="0"/>
              <a:t>, k. 285).</a:t>
            </a:r>
          </a:p>
        </p:txBody>
      </p:sp>
      <p:sp>
        <p:nvSpPr>
          <p:cNvPr id="6" name="Slide Number Placeholder 5"/>
          <p:cNvSpPr>
            <a:spLocks noGrp="1"/>
          </p:cNvSpPr>
          <p:nvPr>
            <p:ph type="sldNum" sz="quarter" idx="12"/>
          </p:nvPr>
        </p:nvSpPr>
        <p:spPr/>
        <p:txBody>
          <a:bodyPr/>
          <a:lstStyle/>
          <a:p>
            <a:pPr>
              <a:defRPr/>
            </a:pPr>
            <a:fld id="{4C62E98F-BF79-4DBF-8345-D4C3521C17A8}" type="slidenum">
              <a:rPr lang="en-US" smtClean="0"/>
              <a:pPr>
                <a:defRPr/>
              </a:pPr>
              <a:t>16</a:t>
            </a:fld>
            <a:endParaRPr lang="en-US" dirty="0"/>
          </a:p>
        </p:txBody>
      </p:sp>
      <p:sp>
        <p:nvSpPr>
          <p:cNvPr id="4" name="Date Placeholder 3"/>
          <p:cNvSpPr>
            <a:spLocks noGrp="1"/>
          </p:cNvSpPr>
          <p:nvPr>
            <p:ph type="dt" sz="half" idx="10"/>
          </p:nvPr>
        </p:nvSpPr>
        <p:spPr/>
        <p:txBody>
          <a:bodyPr/>
          <a:lstStyle/>
          <a:p>
            <a:pPr>
              <a:defRPr/>
            </a:pPr>
            <a:r>
              <a:rPr lang="fi-FI"/>
              <a:t>6.2.2018</a:t>
            </a:r>
            <a:endParaRPr lang="en-US"/>
          </a:p>
        </p:txBody>
      </p:sp>
    </p:spTree>
    <p:extLst>
      <p:ext uri="{BB962C8B-B14F-4D97-AF65-F5344CB8AC3E}">
        <p14:creationId xmlns:p14="http://schemas.microsoft.com/office/powerpoint/2010/main" val="20336293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2) Tanskan kilpailuviranomaisen päätös 31.5.2017</a:t>
            </a:r>
          </a:p>
        </p:txBody>
      </p:sp>
      <p:sp>
        <p:nvSpPr>
          <p:cNvPr id="3" name="Content Placeholder 2"/>
          <p:cNvSpPr>
            <a:spLocks noGrp="1"/>
          </p:cNvSpPr>
          <p:nvPr>
            <p:ph idx="1"/>
          </p:nvPr>
        </p:nvSpPr>
        <p:spPr/>
        <p:txBody>
          <a:bodyPr>
            <a:normAutofit lnSpcReduction="10000"/>
          </a:bodyPr>
          <a:lstStyle/>
          <a:p>
            <a:r>
              <a:rPr lang="fi-FI" dirty="0" err="1"/>
              <a:t>Koncurrencerådets</a:t>
            </a:r>
            <a:r>
              <a:rPr lang="fi-FI" dirty="0"/>
              <a:t> </a:t>
            </a:r>
            <a:r>
              <a:rPr lang="fi-FI" dirty="0" err="1"/>
              <a:t>afgørelse</a:t>
            </a:r>
            <a:r>
              <a:rPr lang="fi-FI" dirty="0"/>
              <a:t> d. 31. </a:t>
            </a:r>
            <a:r>
              <a:rPr lang="fi-FI" dirty="0" err="1"/>
              <a:t>maj</a:t>
            </a:r>
            <a:r>
              <a:rPr lang="fi-FI" dirty="0"/>
              <a:t> 2017 – </a:t>
            </a:r>
            <a:r>
              <a:rPr lang="fi-FI" i="1" dirty="0" err="1"/>
              <a:t>Koncurrencebegr</a:t>
            </a:r>
            <a:r>
              <a:rPr lang="az-Cyrl-AZ" i="1" dirty="0"/>
              <a:t>ӕ</a:t>
            </a:r>
            <a:r>
              <a:rPr lang="fi-FI" i="1" dirty="0" err="1"/>
              <a:t>nsning</a:t>
            </a:r>
            <a:r>
              <a:rPr lang="fi-FI" i="1" dirty="0"/>
              <a:t> </a:t>
            </a:r>
            <a:r>
              <a:rPr lang="fi-FI" i="1" dirty="0" err="1"/>
              <a:t>på</a:t>
            </a:r>
            <a:r>
              <a:rPr lang="fi-FI" i="1" dirty="0"/>
              <a:t> </a:t>
            </a:r>
            <a:r>
              <a:rPr lang="fi-FI" i="1" dirty="0" err="1"/>
              <a:t>det</a:t>
            </a:r>
            <a:r>
              <a:rPr lang="fi-FI" i="1" dirty="0"/>
              <a:t> </a:t>
            </a:r>
            <a:r>
              <a:rPr lang="fi-FI" i="1" dirty="0" err="1"/>
              <a:t>danske</a:t>
            </a:r>
            <a:r>
              <a:rPr lang="fi-FI" i="1" dirty="0"/>
              <a:t> </a:t>
            </a:r>
            <a:r>
              <a:rPr lang="fi-FI" i="1" dirty="0" err="1"/>
              <a:t>marked</a:t>
            </a:r>
            <a:r>
              <a:rPr lang="fi-FI" i="1" dirty="0"/>
              <a:t> for </a:t>
            </a:r>
            <a:r>
              <a:rPr lang="fi-FI" i="1" dirty="0" err="1"/>
              <a:t>tagpap</a:t>
            </a:r>
            <a:r>
              <a:rPr lang="fi-FI" i="1" dirty="0"/>
              <a:t> </a:t>
            </a:r>
            <a:r>
              <a:rPr lang="fi-FI" i="1" dirty="0" err="1"/>
              <a:t>og</a:t>
            </a:r>
            <a:r>
              <a:rPr lang="fi-FI" i="1" dirty="0"/>
              <a:t> </a:t>
            </a:r>
            <a:r>
              <a:rPr lang="fi-FI" i="1" dirty="0" err="1"/>
              <a:t>tagfolie</a:t>
            </a:r>
            <a:r>
              <a:rPr lang="fi-FI" i="1" dirty="0"/>
              <a:t> </a:t>
            </a:r>
            <a:r>
              <a:rPr lang="fi-FI" dirty="0"/>
              <a:t>(”</a:t>
            </a:r>
            <a:r>
              <a:rPr lang="fi-FI" i="1" dirty="0"/>
              <a:t>Afgørelse”</a:t>
            </a:r>
            <a:r>
              <a:rPr lang="fi-FI" dirty="0"/>
              <a:t>).</a:t>
            </a:r>
            <a:endParaRPr lang="fi-FI" i="1" dirty="0"/>
          </a:p>
          <a:p>
            <a:endParaRPr lang="fi-FI" i="1" dirty="0"/>
          </a:p>
          <a:p>
            <a:r>
              <a:rPr lang="fi-FI" dirty="0"/>
              <a:t>Päätös koskee kilpailijoiden välistä sopimusta ja/tai yhdenmukaistettua menettelytapaa, jonka tavoitteena oli rajoittaa kilpailua Tanskan kattotoimialan markkinoilla.</a:t>
            </a:r>
          </a:p>
          <a:p>
            <a:endParaRPr lang="fi-FI" dirty="0"/>
          </a:p>
          <a:p>
            <a:r>
              <a:rPr lang="fi-FI" dirty="0"/>
              <a:t>Päätöksen kohteena olivat Tanskan </a:t>
            </a:r>
            <a:r>
              <a:rPr lang="fi-FI" i="1" dirty="0"/>
              <a:t>kaksi ainoaa katevalmistajaa </a:t>
            </a:r>
            <a:r>
              <a:rPr lang="fi-FI" dirty="0"/>
              <a:t>(</a:t>
            </a:r>
            <a:r>
              <a:rPr lang="fi-FI" i="1" dirty="0" err="1"/>
              <a:t>tagpapproducenter</a:t>
            </a:r>
            <a:r>
              <a:rPr lang="fi-FI" dirty="0"/>
              <a:t>)</a:t>
            </a:r>
            <a:r>
              <a:rPr lang="fi-FI" i="1" dirty="0"/>
              <a:t> </a:t>
            </a:r>
            <a:r>
              <a:rPr lang="fi-FI" dirty="0" err="1"/>
              <a:t>Icopal</a:t>
            </a:r>
            <a:r>
              <a:rPr lang="fi-FI" dirty="0"/>
              <a:t> </a:t>
            </a:r>
            <a:r>
              <a:rPr lang="fi-FI" dirty="0" err="1"/>
              <a:t>Danmark</a:t>
            </a:r>
            <a:r>
              <a:rPr lang="fi-FI" dirty="0"/>
              <a:t> </a:t>
            </a:r>
            <a:r>
              <a:rPr lang="fi-FI" dirty="0" err="1"/>
              <a:t>ApS</a:t>
            </a:r>
            <a:r>
              <a:rPr lang="fi-FI" dirty="0"/>
              <a:t> (”</a:t>
            </a:r>
            <a:r>
              <a:rPr lang="fi-FI" b="1" dirty="0" err="1"/>
              <a:t>Icopal</a:t>
            </a:r>
            <a:r>
              <a:rPr lang="fi-FI" dirty="0"/>
              <a:t>”) ja Nordic </a:t>
            </a:r>
            <a:r>
              <a:rPr lang="fi-FI" dirty="0" err="1"/>
              <a:t>Waterproofing</a:t>
            </a:r>
            <a:r>
              <a:rPr lang="fi-FI" dirty="0"/>
              <a:t> A/S (”</a:t>
            </a:r>
            <a:r>
              <a:rPr lang="fi-FI" b="1" dirty="0"/>
              <a:t>NWP</a:t>
            </a:r>
            <a:r>
              <a:rPr lang="fi-FI" dirty="0"/>
              <a:t>”) sekä </a:t>
            </a:r>
            <a:r>
              <a:rPr lang="fi-FI" i="1" dirty="0"/>
              <a:t>kaksi kattoalan toimialajärjestöä</a:t>
            </a:r>
            <a:r>
              <a:rPr lang="fi-FI" dirty="0"/>
              <a:t> Danske </a:t>
            </a:r>
            <a:r>
              <a:rPr lang="fi-FI" dirty="0" err="1"/>
              <a:t>Tagpapfabrikanters</a:t>
            </a:r>
            <a:r>
              <a:rPr lang="fi-FI" dirty="0"/>
              <a:t> </a:t>
            </a:r>
            <a:r>
              <a:rPr lang="fi-FI" dirty="0" err="1"/>
              <a:t>Brancheforening</a:t>
            </a:r>
            <a:r>
              <a:rPr lang="fi-FI" dirty="0"/>
              <a:t> (”</a:t>
            </a:r>
            <a:r>
              <a:rPr lang="fi-FI" b="1" dirty="0"/>
              <a:t>DTB</a:t>
            </a:r>
            <a:r>
              <a:rPr lang="fi-FI" dirty="0"/>
              <a:t>”) ja </a:t>
            </a:r>
            <a:r>
              <a:rPr lang="fi-FI" dirty="0" err="1"/>
              <a:t>Tagpapbranchens</a:t>
            </a:r>
            <a:r>
              <a:rPr lang="fi-FI" dirty="0"/>
              <a:t> </a:t>
            </a:r>
            <a:r>
              <a:rPr lang="fi-FI" dirty="0" err="1"/>
              <a:t>Oplysningsråd</a:t>
            </a:r>
            <a:r>
              <a:rPr lang="fi-FI" dirty="0"/>
              <a:t> (”</a:t>
            </a:r>
            <a:r>
              <a:rPr lang="fi-FI" b="1" dirty="0"/>
              <a:t>TOR</a:t>
            </a:r>
            <a:r>
              <a:rPr lang="fi-FI" dirty="0"/>
              <a:t>”), joissa em. katevalmistajien toimihenkilöt olivat keskeisissä rooleissa.</a:t>
            </a:r>
          </a:p>
          <a:p>
            <a:endParaRPr lang="fi-FI" dirty="0"/>
          </a:p>
          <a:p>
            <a:endParaRPr lang="fi-FI" dirty="0"/>
          </a:p>
        </p:txBody>
      </p:sp>
      <p:sp>
        <p:nvSpPr>
          <p:cNvPr id="6" name="Slide Number Placeholder 5"/>
          <p:cNvSpPr>
            <a:spLocks noGrp="1"/>
          </p:cNvSpPr>
          <p:nvPr>
            <p:ph type="sldNum" sz="quarter" idx="12"/>
          </p:nvPr>
        </p:nvSpPr>
        <p:spPr/>
        <p:txBody>
          <a:bodyPr/>
          <a:lstStyle/>
          <a:p>
            <a:pPr>
              <a:defRPr/>
            </a:pPr>
            <a:fld id="{4C62E98F-BF79-4DBF-8345-D4C3521C17A8}" type="slidenum">
              <a:rPr lang="en-US" smtClean="0"/>
              <a:pPr>
                <a:defRPr/>
              </a:pPr>
              <a:t>17</a:t>
            </a:fld>
            <a:endParaRPr lang="en-US" dirty="0"/>
          </a:p>
        </p:txBody>
      </p:sp>
      <p:sp>
        <p:nvSpPr>
          <p:cNvPr id="4" name="Date Placeholder 3"/>
          <p:cNvSpPr>
            <a:spLocks noGrp="1"/>
          </p:cNvSpPr>
          <p:nvPr>
            <p:ph type="dt" sz="half" idx="10"/>
          </p:nvPr>
        </p:nvSpPr>
        <p:spPr/>
        <p:txBody>
          <a:bodyPr/>
          <a:lstStyle/>
          <a:p>
            <a:pPr>
              <a:defRPr/>
            </a:pPr>
            <a:r>
              <a:rPr lang="fi-FI"/>
              <a:t>6.2.2018</a:t>
            </a:r>
            <a:endParaRPr lang="en-US"/>
          </a:p>
        </p:txBody>
      </p:sp>
    </p:spTree>
    <p:extLst>
      <p:ext uri="{BB962C8B-B14F-4D97-AF65-F5344CB8AC3E}">
        <p14:creationId xmlns:p14="http://schemas.microsoft.com/office/powerpoint/2010/main" val="424534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kilpailunrajoitukset (</a:t>
            </a:r>
            <a:r>
              <a:rPr lang="fi-FI" i="1" dirty="0"/>
              <a:t>Afgørelse</a:t>
            </a:r>
            <a:r>
              <a:rPr lang="fi-FI" dirty="0"/>
              <a:t>, k. 670).</a:t>
            </a:r>
            <a:br>
              <a:rPr lang="fi-FI" dirty="0"/>
            </a:br>
            <a:endParaRPr lang="fi-FI" dirty="0"/>
          </a:p>
        </p:txBody>
      </p:sp>
      <p:sp>
        <p:nvSpPr>
          <p:cNvPr id="3" name="Content Placeholder 2"/>
          <p:cNvSpPr>
            <a:spLocks noGrp="1"/>
          </p:cNvSpPr>
          <p:nvPr>
            <p:ph idx="1"/>
          </p:nvPr>
        </p:nvSpPr>
        <p:spPr/>
        <p:txBody>
          <a:bodyPr>
            <a:normAutofit fontScale="92500" lnSpcReduction="10000"/>
          </a:bodyPr>
          <a:lstStyle/>
          <a:p>
            <a:pPr marL="342900" indent="-342900">
              <a:buFont typeface="+mj-lt"/>
              <a:buAutoNum type="arabicPeriod"/>
            </a:pPr>
            <a:r>
              <a:rPr lang="fi-FI" u="sng" dirty="0"/>
              <a:t>Standardin sisällön koordinointi</a:t>
            </a:r>
            <a:r>
              <a:rPr lang="fi-FI" dirty="0"/>
              <a:t> toimialajärjestön ja sen teknisen työryhmän alaisuudessa suljetussa prosessissa, jossa </a:t>
            </a:r>
            <a:r>
              <a:rPr lang="fi-FI" u="sng" dirty="0"/>
              <a:t>huomioitiin osapuolten kaupalliset intressit ja pyrittiin rajoittamaan markkinoille pääsyä</a:t>
            </a:r>
            <a:r>
              <a:rPr lang="fi-FI" dirty="0"/>
              <a:t>. Osapuolet olivat koordinoineet standardin määrittelyprosessia siten, että </a:t>
            </a:r>
            <a:r>
              <a:rPr lang="fi-FI" u="sng" dirty="0"/>
              <a:t>kilpailijoilla ja muilla toimijoilla, joihin standardi vaikutti, ei ollut pääsyä eikä vaikutusmahdollisuutta</a:t>
            </a:r>
            <a:r>
              <a:rPr lang="fi-FI" dirty="0"/>
              <a:t> määrittelyprosessiin. </a:t>
            </a:r>
          </a:p>
          <a:p>
            <a:pPr marL="342900" indent="-342900">
              <a:buFont typeface="+mj-lt"/>
              <a:buAutoNum type="arabicPeriod"/>
            </a:pPr>
            <a:r>
              <a:rPr lang="fi-FI" dirty="0"/>
              <a:t>Koordinoitu toiminta kilpailevien yritysten ja tuotteiden markkinoille pääsyn estämiseksi </a:t>
            </a:r>
            <a:r>
              <a:rPr lang="fi-FI" dirty="0">
                <a:solidFill>
                  <a:prstClr val="black"/>
                </a:solidFill>
              </a:rPr>
              <a:t>standardiin perustuvien </a:t>
            </a:r>
            <a:r>
              <a:rPr lang="fi-FI" u="sng" dirty="0">
                <a:solidFill>
                  <a:prstClr val="black"/>
                </a:solidFill>
              </a:rPr>
              <a:t>brändi- ja valvontajärjestelmien avulla.</a:t>
            </a:r>
            <a:r>
              <a:rPr lang="fi-FI" dirty="0">
                <a:solidFill>
                  <a:prstClr val="black"/>
                </a:solidFill>
              </a:rPr>
              <a:t> </a:t>
            </a:r>
            <a:endParaRPr lang="fi-FI" dirty="0"/>
          </a:p>
          <a:p>
            <a:pPr marL="342900" indent="-342900">
              <a:buFont typeface="+mj-lt"/>
              <a:buAutoNum type="arabicPeriod"/>
            </a:pPr>
            <a:r>
              <a:rPr lang="fi-FI" dirty="0"/>
              <a:t>Koordinoitu toiminta suhteessa kilpailijoihin. </a:t>
            </a:r>
          </a:p>
          <a:p>
            <a:pPr marL="342900" indent="-342900">
              <a:buFont typeface="+mj-lt"/>
              <a:buAutoNum type="arabicPeriod"/>
            </a:pPr>
            <a:r>
              <a:rPr lang="fi-FI" dirty="0"/>
              <a:t>Koordinoitu toiminta suhteessa muihin toimijoihin, jotta nämä</a:t>
            </a:r>
            <a:br>
              <a:rPr lang="fi-FI" dirty="0"/>
            </a:br>
            <a:r>
              <a:rPr lang="fi-FI" u="sng" dirty="0"/>
              <a:t>pidättäytyisivät käyttämästä tai markkinoimasta kilpailevia tuotteita</a:t>
            </a:r>
            <a:r>
              <a:rPr lang="fi-FI" dirty="0"/>
              <a:t>, jotka eivät täytä standardin vaatimuksia.</a:t>
            </a:r>
          </a:p>
          <a:p>
            <a:pPr marL="342900" indent="-342900">
              <a:buFont typeface="+mj-lt"/>
              <a:buAutoNum type="arabicPeriod"/>
            </a:pPr>
            <a:r>
              <a:rPr lang="fi-FI" dirty="0"/>
              <a:t>Koordinoitu toiminta osapuolten oman tuotevalikoiman mukauttamiseksi/rajoittamiseksi.</a:t>
            </a:r>
          </a:p>
          <a:p>
            <a:pPr marL="342900" indent="-342900">
              <a:buFont typeface="+mj-lt"/>
              <a:buAutoNum type="arabicPeriod"/>
            </a:pPr>
            <a:endParaRPr lang="fi-FI" dirty="0"/>
          </a:p>
          <a:p>
            <a:pPr marL="342900" indent="-342900">
              <a:buFont typeface="+mj-lt"/>
              <a:buAutoNum type="arabicPeriod"/>
            </a:pPr>
            <a:endParaRPr lang="fi-FI" dirty="0"/>
          </a:p>
        </p:txBody>
      </p:sp>
      <p:sp>
        <p:nvSpPr>
          <p:cNvPr id="6" name="Slide Number Placeholder 5"/>
          <p:cNvSpPr>
            <a:spLocks noGrp="1"/>
          </p:cNvSpPr>
          <p:nvPr>
            <p:ph type="sldNum" sz="quarter" idx="12"/>
          </p:nvPr>
        </p:nvSpPr>
        <p:spPr/>
        <p:txBody>
          <a:bodyPr/>
          <a:lstStyle/>
          <a:p>
            <a:pPr>
              <a:defRPr/>
            </a:pPr>
            <a:fld id="{4C62E98F-BF79-4DBF-8345-D4C3521C17A8}" type="slidenum">
              <a:rPr lang="en-US" smtClean="0"/>
              <a:pPr>
                <a:defRPr/>
              </a:pPr>
              <a:t>18</a:t>
            </a:fld>
            <a:endParaRPr lang="en-US" dirty="0"/>
          </a:p>
        </p:txBody>
      </p:sp>
      <p:sp>
        <p:nvSpPr>
          <p:cNvPr id="4" name="Date Placeholder 3"/>
          <p:cNvSpPr>
            <a:spLocks noGrp="1"/>
          </p:cNvSpPr>
          <p:nvPr>
            <p:ph type="dt" sz="half" idx="10"/>
          </p:nvPr>
        </p:nvSpPr>
        <p:spPr/>
        <p:txBody>
          <a:bodyPr/>
          <a:lstStyle/>
          <a:p>
            <a:pPr>
              <a:defRPr/>
            </a:pPr>
            <a:r>
              <a:rPr lang="fi-FI"/>
              <a:t>6.2.2018</a:t>
            </a:r>
            <a:endParaRPr lang="en-US"/>
          </a:p>
        </p:txBody>
      </p:sp>
    </p:spTree>
    <p:extLst>
      <p:ext uri="{BB962C8B-B14F-4D97-AF65-F5344CB8AC3E}">
        <p14:creationId xmlns:p14="http://schemas.microsoft.com/office/powerpoint/2010/main" val="2598227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1. Standardin asettaminen (</a:t>
            </a:r>
            <a:r>
              <a:rPr lang="fi-FI" i="1" dirty="0" err="1"/>
              <a:t>fasts</a:t>
            </a:r>
            <a:r>
              <a:rPr lang="az-Cyrl-AZ" i="1" dirty="0"/>
              <a:t>ӕ</a:t>
            </a:r>
            <a:r>
              <a:rPr lang="fi-FI" i="1" dirty="0" err="1"/>
              <a:t>ttelse</a:t>
            </a:r>
            <a:r>
              <a:rPr lang="fi-FI" i="1" dirty="0"/>
              <a:t> af </a:t>
            </a:r>
            <a:r>
              <a:rPr lang="fi-FI" i="1" dirty="0" err="1"/>
              <a:t>standarden</a:t>
            </a:r>
            <a:r>
              <a:rPr lang="fi-FI" dirty="0"/>
              <a:t>)</a:t>
            </a:r>
          </a:p>
        </p:txBody>
      </p:sp>
      <p:sp>
        <p:nvSpPr>
          <p:cNvPr id="3" name="Content Placeholder 2"/>
          <p:cNvSpPr>
            <a:spLocks noGrp="1"/>
          </p:cNvSpPr>
          <p:nvPr>
            <p:ph idx="1"/>
          </p:nvPr>
        </p:nvSpPr>
        <p:spPr/>
        <p:txBody>
          <a:bodyPr>
            <a:normAutofit fontScale="92500" lnSpcReduction="20000"/>
          </a:bodyPr>
          <a:lstStyle/>
          <a:p>
            <a:r>
              <a:rPr lang="fi-FI" dirty="0"/>
              <a:t>Keskeisessä asemassa osapuolten kilpailunvastaisessa toiminnassa oli kattotoimialan standardin määrittäminen ja soveltaminen ns. TOR-ohjeiden muodossa (</a:t>
            </a:r>
            <a:r>
              <a:rPr lang="fi-FI" i="1" dirty="0"/>
              <a:t>TOR-</a:t>
            </a:r>
            <a:r>
              <a:rPr lang="fi-FI" i="1" dirty="0" err="1"/>
              <a:t>anvisninger</a:t>
            </a:r>
            <a:r>
              <a:rPr lang="fi-FI" dirty="0"/>
              <a:t>).</a:t>
            </a:r>
          </a:p>
          <a:p>
            <a:endParaRPr lang="fi-FI" dirty="0"/>
          </a:p>
          <a:p>
            <a:r>
              <a:rPr lang="fi-FI" b="1" dirty="0"/>
              <a:t>TOR-ohjeet</a:t>
            </a:r>
            <a:r>
              <a:rPr lang="fi-FI" dirty="0"/>
              <a:t> muodostavat vapaaehtoisen toimialastandardin, joka koostuu useista kattojen kattamiseen (</a:t>
            </a:r>
            <a:r>
              <a:rPr lang="fi-FI" i="1" dirty="0" err="1"/>
              <a:t>tagd</a:t>
            </a:r>
            <a:r>
              <a:rPr lang="az-Cyrl-AZ" i="1" dirty="0"/>
              <a:t>ӕ</a:t>
            </a:r>
            <a:r>
              <a:rPr lang="fi-FI" i="1" dirty="0" err="1"/>
              <a:t>kninger</a:t>
            </a:r>
            <a:r>
              <a:rPr lang="fi-FI" i="1" dirty="0"/>
              <a:t> </a:t>
            </a:r>
            <a:r>
              <a:rPr lang="fi-FI" i="1" dirty="0" err="1"/>
              <a:t>med</a:t>
            </a:r>
            <a:r>
              <a:rPr lang="fi-FI" i="1" dirty="0"/>
              <a:t> </a:t>
            </a:r>
            <a:r>
              <a:rPr lang="fi-FI" i="1" dirty="0" err="1"/>
              <a:t>tagpap</a:t>
            </a:r>
            <a:r>
              <a:rPr lang="fi-FI" dirty="0"/>
              <a:t>) liittyvistä ohjeista. TOR-ohjeet sisältävät tekniset eritelmät katteiden asentamiseksi (</a:t>
            </a:r>
            <a:r>
              <a:rPr lang="fi-FI" i="1" dirty="0" err="1"/>
              <a:t>montering</a:t>
            </a:r>
            <a:r>
              <a:rPr lang="fi-FI" i="1" dirty="0"/>
              <a:t> af </a:t>
            </a:r>
            <a:r>
              <a:rPr lang="fi-FI" i="1" dirty="0" err="1"/>
              <a:t>tagpap</a:t>
            </a:r>
            <a:r>
              <a:rPr lang="fi-FI" dirty="0"/>
              <a:t>) sekä tekniset eritelmät, joissa asetetaan vaatimuksia kattotuotteiden (</a:t>
            </a:r>
            <a:r>
              <a:rPr lang="fi-FI" i="1" dirty="0" err="1"/>
              <a:t>tagpapprdukters</a:t>
            </a:r>
            <a:r>
              <a:rPr lang="fi-FI" dirty="0"/>
              <a:t>) ominaisuuksille (</a:t>
            </a:r>
            <a:r>
              <a:rPr lang="fi-FI" i="1" dirty="0"/>
              <a:t>Afgørelse</a:t>
            </a:r>
            <a:r>
              <a:rPr lang="fi-FI" dirty="0"/>
              <a:t>, k. 35).</a:t>
            </a:r>
          </a:p>
          <a:p>
            <a:endParaRPr lang="fi-FI" dirty="0"/>
          </a:p>
          <a:p>
            <a:r>
              <a:rPr lang="fi-FI" dirty="0"/>
              <a:t>Kaikki erilliset TOR-ohjeet muodostavat yhdessä toimialan ”standardin” (</a:t>
            </a:r>
            <a:r>
              <a:rPr lang="fi-FI" i="1" dirty="0"/>
              <a:t>en </a:t>
            </a:r>
            <a:r>
              <a:rPr lang="fi-FI" i="1" dirty="0" err="1"/>
              <a:t>samlet</a:t>
            </a:r>
            <a:r>
              <a:rPr lang="fi-FI" i="1" dirty="0"/>
              <a:t> </a:t>
            </a:r>
            <a:r>
              <a:rPr lang="fi-FI" i="1" dirty="0" err="1"/>
              <a:t>branchestandard</a:t>
            </a:r>
            <a:r>
              <a:rPr lang="fi-FI" dirty="0"/>
              <a:t>) (</a:t>
            </a:r>
            <a:r>
              <a:rPr lang="fi-FI" i="1" dirty="0"/>
              <a:t>Afgørelse</a:t>
            </a:r>
            <a:r>
              <a:rPr lang="fi-FI" dirty="0"/>
              <a:t>, k. 125).</a:t>
            </a:r>
          </a:p>
          <a:p>
            <a:endParaRPr lang="fi-FI" dirty="0"/>
          </a:p>
          <a:p>
            <a:pPr marL="0" indent="0">
              <a:buNone/>
            </a:pPr>
            <a:br>
              <a:rPr lang="fi-FI" dirty="0"/>
            </a:br>
            <a:endParaRPr lang="fi-FI" dirty="0"/>
          </a:p>
        </p:txBody>
      </p:sp>
      <p:sp>
        <p:nvSpPr>
          <p:cNvPr id="6" name="Slide Number Placeholder 5"/>
          <p:cNvSpPr>
            <a:spLocks noGrp="1"/>
          </p:cNvSpPr>
          <p:nvPr>
            <p:ph type="sldNum" sz="quarter" idx="12"/>
          </p:nvPr>
        </p:nvSpPr>
        <p:spPr/>
        <p:txBody>
          <a:bodyPr/>
          <a:lstStyle/>
          <a:p>
            <a:pPr>
              <a:defRPr/>
            </a:pPr>
            <a:fld id="{4C62E98F-BF79-4DBF-8345-D4C3521C17A8}" type="slidenum">
              <a:rPr lang="en-US" smtClean="0"/>
              <a:pPr>
                <a:defRPr/>
              </a:pPr>
              <a:t>19</a:t>
            </a:fld>
            <a:endParaRPr lang="en-US" dirty="0"/>
          </a:p>
        </p:txBody>
      </p:sp>
      <p:sp>
        <p:nvSpPr>
          <p:cNvPr id="4" name="Date Placeholder 3"/>
          <p:cNvSpPr>
            <a:spLocks noGrp="1"/>
          </p:cNvSpPr>
          <p:nvPr>
            <p:ph type="dt" sz="half" idx="10"/>
          </p:nvPr>
        </p:nvSpPr>
        <p:spPr/>
        <p:txBody>
          <a:bodyPr/>
          <a:lstStyle/>
          <a:p>
            <a:pPr>
              <a:defRPr/>
            </a:pPr>
            <a:r>
              <a:rPr lang="fi-FI"/>
              <a:t>6.2.2018</a:t>
            </a:r>
            <a:endParaRPr lang="en-US"/>
          </a:p>
        </p:txBody>
      </p:sp>
    </p:spTree>
    <p:extLst>
      <p:ext uri="{BB962C8B-B14F-4D97-AF65-F5344CB8AC3E}">
        <p14:creationId xmlns:p14="http://schemas.microsoft.com/office/powerpoint/2010/main" val="2973422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sz="2400" dirty="0"/>
              <a:t>Kilpailuoikeudellinen arvio</a:t>
            </a:r>
            <a:br>
              <a:rPr lang="fi-FI" sz="2400" dirty="0"/>
            </a:br>
            <a:r>
              <a:rPr lang="fi-FI" sz="2400" dirty="0"/>
              <a:t>Kattoliitto ry:n</a:t>
            </a:r>
            <a:br>
              <a:rPr lang="fi-FI" sz="2400" dirty="0"/>
            </a:br>
            <a:r>
              <a:rPr lang="fi-FI" sz="2400" dirty="0"/>
              <a:t>toiminnan lainmukaisuudesta teknisten ohjeiden antamisessa</a:t>
            </a:r>
          </a:p>
        </p:txBody>
      </p:sp>
      <p:sp>
        <p:nvSpPr>
          <p:cNvPr id="3" name="Subtitle 2"/>
          <p:cNvSpPr>
            <a:spLocks noGrp="1"/>
          </p:cNvSpPr>
          <p:nvPr>
            <p:ph type="subTitle" idx="1"/>
          </p:nvPr>
        </p:nvSpPr>
        <p:spPr/>
        <p:txBody>
          <a:bodyPr/>
          <a:lstStyle/>
          <a:p>
            <a:endParaRPr lang="fi-FI" dirty="0"/>
          </a:p>
          <a:p>
            <a:r>
              <a:rPr lang="fi-FI" i="1" dirty="0" err="1"/>
              <a:t>Confidential</a:t>
            </a:r>
            <a:r>
              <a:rPr lang="fi-FI" i="1" dirty="0"/>
              <a:t> &amp; </a:t>
            </a:r>
            <a:r>
              <a:rPr lang="fi-FI" i="1" dirty="0" err="1"/>
              <a:t>Privileged</a:t>
            </a:r>
            <a:endParaRPr lang="fi-FI" i="1" dirty="0"/>
          </a:p>
        </p:txBody>
      </p:sp>
      <p:sp>
        <p:nvSpPr>
          <p:cNvPr id="6" name="Slide Number Placeholder 5"/>
          <p:cNvSpPr>
            <a:spLocks noGrp="1"/>
          </p:cNvSpPr>
          <p:nvPr>
            <p:ph type="sldNum" sz="quarter" idx="12"/>
          </p:nvPr>
        </p:nvSpPr>
        <p:spPr/>
        <p:txBody>
          <a:bodyPr/>
          <a:lstStyle/>
          <a:p>
            <a:pPr>
              <a:defRPr/>
            </a:pPr>
            <a:fld id="{12D59EED-1685-426E-9D48-28F1CB85FD2F}" type="slidenum">
              <a:rPr lang="en-US" smtClean="0"/>
              <a:pPr>
                <a:defRPr/>
              </a:pPr>
              <a:t>2</a:t>
            </a:fld>
            <a:endParaRPr lang="en-US"/>
          </a:p>
        </p:txBody>
      </p:sp>
      <p:sp>
        <p:nvSpPr>
          <p:cNvPr id="4" name="Date Placeholder 3"/>
          <p:cNvSpPr>
            <a:spLocks noGrp="1"/>
          </p:cNvSpPr>
          <p:nvPr>
            <p:ph type="dt" sz="half" idx="10"/>
          </p:nvPr>
        </p:nvSpPr>
        <p:spPr/>
        <p:txBody>
          <a:bodyPr/>
          <a:lstStyle/>
          <a:p>
            <a:pPr>
              <a:defRPr/>
            </a:pPr>
            <a:r>
              <a:rPr lang="fi-FI"/>
              <a:t>6.2.2018</a:t>
            </a:r>
            <a:endParaRPr lang="en-US"/>
          </a:p>
        </p:txBody>
      </p:sp>
    </p:spTree>
    <p:extLst>
      <p:ext uri="{BB962C8B-B14F-4D97-AF65-F5344CB8AC3E}">
        <p14:creationId xmlns:p14="http://schemas.microsoft.com/office/powerpoint/2010/main" val="38983127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TOR-ohjeet, joista ”standardi” muodostuu (</a:t>
            </a:r>
            <a:r>
              <a:rPr lang="fi-FI" i="1" dirty="0"/>
              <a:t>Afgørelse</a:t>
            </a:r>
            <a:r>
              <a:rPr lang="fi-FI" dirty="0"/>
              <a:t>, k. 132)</a:t>
            </a:r>
          </a:p>
        </p:txBody>
      </p:sp>
      <p:pic>
        <p:nvPicPr>
          <p:cNvPr id="10" name="Content Placeholder 9"/>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67744" y="980479"/>
            <a:ext cx="4488374" cy="3699472"/>
          </a:xfrm>
        </p:spPr>
      </p:pic>
      <p:sp>
        <p:nvSpPr>
          <p:cNvPr id="5" name="Slide Number Placeholder 4"/>
          <p:cNvSpPr>
            <a:spLocks noGrp="1"/>
          </p:cNvSpPr>
          <p:nvPr>
            <p:ph type="sldNum" sz="quarter" idx="12"/>
          </p:nvPr>
        </p:nvSpPr>
        <p:spPr/>
        <p:txBody>
          <a:bodyPr/>
          <a:lstStyle/>
          <a:p>
            <a:pPr>
              <a:defRPr/>
            </a:pPr>
            <a:fld id="{4C62E98F-BF79-4DBF-8345-D4C3521C17A8}" type="slidenum">
              <a:rPr lang="en-US" smtClean="0"/>
              <a:pPr>
                <a:defRPr/>
              </a:pPr>
              <a:t>20</a:t>
            </a:fld>
            <a:endParaRPr lang="en-US" dirty="0"/>
          </a:p>
        </p:txBody>
      </p:sp>
      <p:sp>
        <p:nvSpPr>
          <p:cNvPr id="3" name="Date Placeholder 2"/>
          <p:cNvSpPr>
            <a:spLocks noGrp="1"/>
          </p:cNvSpPr>
          <p:nvPr>
            <p:ph type="dt" sz="half" idx="10"/>
          </p:nvPr>
        </p:nvSpPr>
        <p:spPr/>
        <p:txBody>
          <a:bodyPr/>
          <a:lstStyle/>
          <a:p>
            <a:pPr>
              <a:defRPr/>
            </a:pPr>
            <a:r>
              <a:rPr lang="fi-FI"/>
              <a:t>6.2.2018</a:t>
            </a:r>
            <a:endParaRPr lang="en-US"/>
          </a:p>
        </p:txBody>
      </p:sp>
    </p:spTree>
    <p:extLst>
      <p:ext uri="{BB962C8B-B14F-4D97-AF65-F5344CB8AC3E}">
        <p14:creationId xmlns:p14="http://schemas.microsoft.com/office/powerpoint/2010/main" val="3203974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Osapuolten asema TOR-ohjeiden laatimisessa (</a:t>
            </a:r>
            <a:r>
              <a:rPr lang="fi-FI" i="1" dirty="0"/>
              <a:t>Afgørelse</a:t>
            </a:r>
            <a:r>
              <a:rPr lang="fi-FI" dirty="0"/>
              <a:t>, k. 52)</a:t>
            </a:r>
          </a:p>
        </p:txBody>
      </p:sp>
      <p:pic>
        <p:nvPicPr>
          <p:cNvPr id="10" name="Content Placeholder 9"/>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32303" y="1079500"/>
            <a:ext cx="6279394" cy="3600450"/>
          </a:xfrm>
        </p:spPr>
      </p:pic>
      <p:sp>
        <p:nvSpPr>
          <p:cNvPr id="5" name="Slide Number Placeholder 4"/>
          <p:cNvSpPr>
            <a:spLocks noGrp="1"/>
          </p:cNvSpPr>
          <p:nvPr>
            <p:ph type="sldNum" sz="quarter" idx="12"/>
          </p:nvPr>
        </p:nvSpPr>
        <p:spPr/>
        <p:txBody>
          <a:bodyPr/>
          <a:lstStyle/>
          <a:p>
            <a:pPr>
              <a:defRPr/>
            </a:pPr>
            <a:fld id="{4C62E98F-BF79-4DBF-8345-D4C3521C17A8}" type="slidenum">
              <a:rPr lang="en-US" smtClean="0"/>
              <a:pPr>
                <a:defRPr/>
              </a:pPr>
              <a:t>21</a:t>
            </a:fld>
            <a:endParaRPr lang="en-US" dirty="0"/>
          </a:p>
        </p:txBody>
      </p:sp>
      <p:sp>
        <p:nvSpPr>
          <p:cNvPr id="3" name="Date Placeholder 2"/>
          <p:cNvSpPr>
            <a:spLocks noGrp="1"/>
          </p:cNvSpPr>
          <p:nvPr>
            <p:ph type="dt" sz="half" idx="10"/>
          </p:nvPr>
        </p:nvSpPr>
        <p:spPr/>
        <p:txBody>
          <a:bodyPr/>
          <a:lstStyle/>
          <a:p>
            <a:pPr>
              <a:defRPr/>
            </a:pPr>
            <a:r>
              <a:rPr lang="fi-FI"/>
              <a:t>6.2.2018</a:t>
            </a:r>
            <a:endParaRPr lang="en-US"/>
          </a:p>
        </p:txBody>
      </p:sp>
    </p:spTree>
    <p:extLst>
      <p:ext uri="{BB962C8B-B14F-4D97-AF65-F5344CB8AC3E}">
        <p14:creationId xmlns:p14="http://schemas.microsoft.com/office/powerpoint/2010/main" val="3344048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       </a:t>
            </a:r>
            <a:r>
              <a:rPr lang="fi-FI" i="1" dirty="0"/>
              <a:t>Teknisk </a:t>
            </a:r>
            <a:r>
              <a:rPr lang="fi-FI" i="1" dirty="0" err="1"/>
              <a:t>Udvalg</a:t>
            </a:r>
            <a:r>
              <a:rPr lang="fi-FI" dirty="0"/>
              <a:t>	      </a:t>
            </a:r>
            <a:r>
              <a:rPr lang="fi-FI" i="1" dirty="0"/>
              <a:t>TOR-</a:t>
            </a:r>
            <a:r>
              <a:rPr lang="fi-FI" i="1" dirty="0" err="1"/>
              <a:t>repr</a:t>
            </a:r>
            <a:r>
              <a:rPr lang="az-Cyrl-AZ" i="1" dirty="0"/>
              <a:t>ӕ</a:t>
            </a:r>
            <a:r>
              <a:rPr lang="fi-FI" i="1" dirty="0" err="1"/>
              <a:t>sentantskab</a:t>
            </a:r>
            <a:endParaRPr lang="fi-FI" i="1" dirty="0"/>
          </a:p>
        </p:txBody>
      </p:sp>
      <p:sp>
        <p:nvSpPr>
          <p:cNvPr id="3" name="Content Placeholder 2"/>
          <p:cNvSpPr>
            <a:spLocks noGrp="1"/>
          </p:cNvSpPr>
          <p:nvPr>
            <p:ph sz="half" idx="1"/>
          </p:nvPr>
        </p:nvSpPr>
        <p:spPr/>
        <p:txBody>
          <a:bodyPr/>
          <a:lstStyle/>
          <a:p>
            <a:r>
              <a:rPr lang="fi-FI" dirty="0"/>
              <a:t>Tekninen työryhmä muodollisesti </a:t>
            </a:r>
            <a:r>
              <a:rPr lang="fi-FI" dirty="0" err="1"/>
              <a:t>DTB:n</a:t>
            </a:r>
            <a:r>
              <a:rPr lang="fi-FI" dirty="0"/>
              <a:t> alaisuudessa.</a:t>
            </a:r>
          </a:p>
          <a:p>
            <a:r>
              <a:rPr lang="fi-FI" dirty="0"/>
              <a:t>Koostuu viidestä jäsenestä, joista kaksi </a:t>
            </a:r>
            <a:r>
              <a:rPr lang="fi-FI" dirty="0" err="1"/>
              <a:t>NPW:ltä</a:t>
            </a:r>
            <a:r>
              <a:rPr lang="fi-FI" dirty="0"/>
              <a:t> ja kaksi </a:t>
            </a:r>
            <a:r>
              <a:rPr lang="fi-FI" dirty="0" err="1"/>
              <a:t>Icopalilta</a:t>
            </a:r>
            <a:r>
              <a:rPr lang="fi-FI" dirty="0"/>
              <a:t>.</a:t>
            </a:r>
          </a:p>
          <a:p>
            <a:r>
              <a:rPr lang="fi-FI" dirty="0"/>
              <a:t>Vastasi mm. TOR-ohjeiden teknisestä sisällöstä.</a:t>
            </a:r>
          </a:p>
          <a:p>
            <a:r>
              <a:rPr lang="fi-FI" dirty="0"/>
              <a:t>Tekee suosituksen TOR-edustajistolle TOR-ohjeiden hyväksymisestä/muuttamisesta.</a:t>
            </a:r>
          </a:p>
          <a:p>
            <a:r>
              <a:rPr lang="fi-FI" b="1" dirty="0"/>
              <a:t>Ei päätösvaltaa.</a:t>
            </a:r>
          </a:p>
        </p:txBody>
      </p:sp>
      <p:sp>
        <p:nvSpPr>
          <p:cNvPr id="4" name="Content Placeholder 3"/>
          <p:cNvSpPr>
            <a:spLocks noGrp="1"/>
          </p:cNvSpPr>
          <p:nvPr>
            <p:ph sz="half" idx="2"/>
          </p:nvPr>
        </p:nvSpPr>
        <p:spPr/>
        <p:txBody>
          <a:bodyPr/>
          <a:lstStyle/>
          <a:p>
            <a:r>
              <a:rPr lang="fi-FI" dirty="0"/>
              <a:t>TOR-edustajisto koostuu 8-16 jäsenestä (ml. </a:t>
            </a:r>
            <a:r>
              <a:rPr lang="fi-FI" dirty="0" err="1"/>
              <a:t>Icopal</a:t>
            </a:r>
            <a:r>
              <a:rPr lang="fi-FI" dirty="0"/>
              <a:t> &amp; NWP), jossa mukana laaja edustus toimialan eri sidosryhmistä (ml. yliopistot, rakennusala).</a:t>
            </a:r>
          </a:p>
          <a:p>
            <a:r>
              <a:rPr lang="fi-FI" b="1" dirty="0"/>
              <a:t>Päätösvalta</a:t>
            </a:r>
            <a:r>
              <a:rPr lang="fi-FI" dirty="0"/>
              <a:t> TOR-ohjeiden hyväksymisestä/muuttamisesta. </a:t>
            </a:r>
          </a:p>
          <a:p>
            <a:endParaRPr lang="fi-FI" dirty="0"/>
          </a:p>
          <a:p>
            <a:endParaRPr lang="fi-FI" dirty="0"/>
          </a:p>
        </p:txBody>
      </p:sp>
      <p:sp>
        <p:nvSpPr>
          <p:cNvPr id="7" name="Slide Number Placeholder 6"/>
          <p:cNvSpPr>
            <a:spLocks noGrp="1"/>
          </p:cNvSpPr>
          <p:nvPr>
            <p:ph type="sldNum" sz="quarter" idx="12"/>
          </p:nvPr>
        </p:nvSpPr>
        <p:spPr/>
        <p:txBody>
          <a:bodyPr/>
          <a:lstStyle/>
          <a:p>
            <a:pPr>
              <a:defRPr/>
            </a:pPr>
            <a:fld id="{6369BB35-C146-4696-AA50-872BCF8A47F0}" type="slidenum">
              <a:rPr lang="en-US" smtClean="0"/>
              <a:pPr>
                <a:defRPr/>
              </a:pPr>
              <a:t>22</a:t>
            </a:fld>
            <a:endParaRPr lang="en-US" dirty="0"/>
          </a:p>
        </p:txBody>
      </p:sp>
      <p:sp>
        <p:nvSpPr>
          <p:cNvPr id="5" name="Date Placeholder 4"/>
          <p:cNvSpPr>
            <a:spLocks noGrp="1"/>
          </p:cNvSpPr>
          <p:nvPr>
            <p:ph type="dt" sz="half" idx="10"/>
          </p:nvPr>
        </p:nvSpPr>
        <p:spPr/>
        <p:txBody>
          <a:bodyPr/>
          <a:lstStyle/>
          <a:p>
            <a:pPr>
              <a:defRPr/>
            </a:pPr>
            <a:r>
              <a:rPr lang="fi-FI"/>
              <a:t>6.2.2018</a:t>
            </a:r>
            <a:endParaRPr lang="en-US"/>
          </a:p>
        </p:txBody>
      </p:sp>
    </p:spTree>
    <p:extLst>
      <p:ext uri="{BB962C8B-B14F-4D97-AF65-F5344CB8AC3E}">
        <p14:creationId xmlns:p14="http://schemas.microsoft.com/office/powerpoint/2010/main" val="26775973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Taustalla aikaisempi päätös</a:t>
            </a:r>
          </a:p>
        </p:txBody>
      </p:sp>
      <p:sp>
        <p:nvSpPr>
          <p:cNvPr id="3" name="Content Placeholder 2"/>
          <p:cNvSpPr>
            <a:spLocks noGrp="1"/>
          </p:cNvSpPr>
          <p:nvPr>
            <p:ph idx="1"/>
          </p:nvPr>
        </p:nvSpPr>
        <p:spPr/>
        <p:txBody>
          <a:bodyPr>
            <a:normAutofit fontScale="92500" lnSpcReduction="10000"/>
          </a:bodyPr>
          <a:lstStyle/>
          <a:p>
            <a:r>
              <a:rPr lang="fi-FI" dirty="0"/>
              <a:t>Tanskan kilpailuviraston päätöksessä 9.2.2000 oli jo käsitelty TOR-ohjeiden kilpailulainmukaisuutta.</a:t>
            </a:r>
          </a:p>
          <a:p>
            <a:r>
              <a:rPr lang="fi-FI" dirty="0"/>
              <a:t>Tällöin virastolla ei näyttöä kilpailun rajoittamisesta.</a:t>
            </a:r>
          </a:p>
          <a:p>
            <a:r>
              <a:rPr lang="fi-FI" dirty="0"/>
              <a:t>Osapuolten katsoivat, että vuoden 2000 päätöksen perusteella osapuolille muodostui perusteltu odotus (</a:t>
            </a:r>
            <a:r>
              <a:rPr lang="fi-FI" i="1" dirty="0" err="1"/>
              <a:t>berettigede</a:t>
            </a:r>
            <a:r>
              <a:rPr lang="fi-FI" i="1" dirty="0"/>
              <a:t> </a:t>
            </a:r>
            <a:r>
              <a:rPr lang="fi-FI" i="1" dirty="0" err="1"/>
              <a:t>forventninger</a:t>
            </a:r>
            <a:r>
              <a:rPr lang="fi-FI" dirty="0"/>
              <a:t>) TOR-ohjeiden lainmukaisuudesta. </a:t>
            </a:r>
          </a:p>
          <a:p>
            <a:r>
              <a:rPr lang="fi-FI" dirty="0"/>
              <a:t>Viraston mukaan vuoden 2000 päätöksessä käsiteltiin yksinomaan TOR-ohjeiden määrittämistä, kun taas käsillä olevassa asiassa käsitellään TOR-ohjeita ”osana laajempaa kilpailua rajoittavaa sopimusta” (cf. </a:t>
            </a:r>
            <a:r>
              <a:rPr lang="fi-FI" i="1" dirty="0"/>
              <a:t>Suuntaviivat</a:t>
            </a:r>
            <a:r>
              <a:rPr lang="fi-FI" dirty="0"/>
              <a:t>, k. 273).</a:t>
            </a:r>
          </a:p>
          <a:p>
            <a:r>
              <a:rPr lang="fi-FI" dirty="0"/>
              <a:t>Viraston mukaan asiassa oli myös ilmennyt uusi tosiasia: TOR-ohjeiden sisältöä koordinoi tosiasiallisesti </a:t>
            </a:r>
            <a:r>
              <a:rPr lang="fi-FI" dirty="0" err="1"/>
              <a:t>DTB:n</a:t>
            </a:r>
            <a:r>
              <a:rPr lang="fi-FI" dirty="0"/>
              <a:t> alainen tekninen työryhmä (</a:t>
            </a:r>
            <a:r>
              <a:rPr lang="fi-FI" i="1" dirty="0"/>
              <a:t>Afgørelse</a:t>
            </a:r>
            <a:r>
              <a:rPr lang="fi-FI" dirty="0"/>
              <a:t>, k. 375). </a:t>
            </a:r>
          </a:p>
          <a:p>
            <a:r>
              <a:rPr lang="fi-FI" dirty="0">
                <a:solidFill>
                  <a:srgbClr val="FF0000"/>
                </a:solidFill>
              </a:rPr>
              <a:t>MUTTA</a:t>
            </a:r>
            <a:r>
              <a:rPr lang="fi-FI" dirty="0"/>
              <a:t>: standardin asettaminen viraston mukaan silti ”keskeisessä asemassa” osapuolten kilpailunvastaisessa toiminnassa.</a:t>
            </a:r>
          </a:p>
          <a:p>
            <a:endParaRPr lang="fi-FI" dirty="0"/>
          </a:p>
        </p:txBody>
      </p:sp>
      <p:sp>
        <p:nvSpPr>
          <p:cNvPr id="6" name="Slide Number Placeholder 5"/>
          <p:cNvSpPr>
            <a:spLocks noGrp="1"/>
          </p:cNvSpPr>
          <p:nvPr>
            <p:ph type="sldNum" sz="quarter" idx="12"/>
          </p:nvPr>
        </p:nvSpPr>
        <p:spPr/>
        <p:txBody>
          <a:bodyPr/>
          <a:lstStyle/>
          <a:p>
            <a:pPr>
              <a:defRPr/>
            </a:pPr>
            <a:fld id="{4C62E98F-BF79-4DBF-8345-D4C3521C17A8}" type="slidenum">
              <a:rPr lang="en-US" smtClean="0"/>
              <a:pPr>
                <a:defRPr/>
              </a:pPr>
              <a:t>23</a:t>
            </a:fld>
            <a:endParaRPr lang="en-US" dirty="0"/>
          </a:p>
        </p:txBody>
      </p:sp>
      <p:sp>
        <p:nvSpPr>
          <p:cNvPr id="4" name="Date Placeholder 3"/>
          <p:cNvSpPr>
            <a:spLocks noGrp="1"/>
          </p:cNvSpPr>
          <p:nvPr>
            <p:ph type="dt" sz="half" idx="10"/>
          </p:nvPr>
        </p:nvSpPr>
        <p:spPr/>
        <p:txBody>
          <a:bodyPr/>
          <a:lstStyle/>
          <a:p>
            <a:pPr>
              <a:defRPr/>
            </a:pPr>
            <a:r>
              <a:rPr lang="fi-FI"/>
              <a:t>6.2.2018</a:t>
            </a:r>
            <a:endParaRPr lang="en-US"/>
          </a:p>
        </p:txBody>
      </p:sp>
    </p:spTree>
    <p:extLst>
      <p:ext uri="{BB962C8B-B14F-4D97-AF65-F5344CB8AC3E}">
        <p14:creationId xmlns:p14="http://schemas.microsoft.com/office/powerpoint/2010/main" val="32176750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err="1"/>
              <a:t>kilpailuViraston</a:t>
            </a:r>
            <a:r>
              <a:rPr lang="fi-FI" dirty="0"/>
              <a:t> näkemys tanskassa</a:t>
            </a:r>
          </a:p>
        </p:txBody>
      </p:sp>
      <p:sp>
        <p:nvSpPr>
          <p:cNvPr id="3" name="Content Placeholder 2"/>
          <p:cNvSpPr>
            <a:spLocks noGrp="1"/>
          </p:cNvSpPr>
          <p:nvPr>
            <p:ph idx="1"/>
          </p:nvPr>
        </p:nvSpPr>
        <p:spPr>
          <a:xfrm>
            <a:off x="468314" y="699542"/>
            <a:ext cx="8496174" cy="3888432"/>
          </a:xfrm>
        </p:spPr>
        <p:txBody>
          <a:bodyPr>
            <a:normAutofit fontScale="92500" lnSpcReduction="20000"/>
          </a:bodyPr>
          <a:lstStyle/>
          <a:p>
            <a:r>
              <a:rPr lang="fi-FI" dirty="0"/>
              <a:t>Viraston arvion mukaan TOR-ohjeiden vaatimukset ovat tosiasiallisesti </a:t>
            </a:r>
            <a:r>
              <a:rPr lang="fi-FI" dirty="0" err="1"/>
              <a:t>DTB:n</a:t>
            </a:r>
            <a:r>
              <a:rPr lang="fi-FI" dirty="0"/>
              <a:t> </a:t>
            </a:r>
            <a:r>
              <a:rPr lang="fi-FI" u="sng" dirty="0"/>
              <a:t>teknisen työryhmän</a:t>
            </a:r>
            <a:r>
              <a:rPr lang="fi-FI" dirty="0"/>
              <a:t>, ts. </a:t>
            </a:r>
            <a:r>
              <a:rPr lang="fi-FI" dirty="0" err="1"/>
              <a:t>Icopalin</a:t>
            </a:r>
            <a:r>
              <a:rPr lang="fi-FI" dirty="0"/>
              <a:t> ja </a:t>
            </a:r>
            <a:r>
              <a:rPr lang="fi-FI" dirty="0" err="1"/>
              <a:t>NWP:n</a:t>
            </a:r>
            <a:r>
              <a:rPr lang="fi-FI" dirty="0"/>
              <a:t>, asettamia (</a:t>
            </a:r>
            <a:r>
              <a:rPr lang="fi-FI" i="1" dirty="0"/>
              <a:t>Afgørelse</a:t>
            </a:r>
            <a:r>
              <a:rPr lang="fi-FI" dirty="0"/>
              <a:t>, k. 677-679).</a:t>
            </a:r>
          </a:p>
          <a:p>
            <a:r>
              <a:rPr lang="fi-FI" dirty="0"/>
              <a:t>TOR-ohjeiden tarkistamisessa mukana </a:t>
            </a:r>
            <a:r>
              <a:rPr lang="fi-FI" u="sng" dirty="0"/>
              <a:t>strategisia näkökohtia</a:t>
            </a:r>
            <a:r>
              <a:rPr lang="fi-FI" dirty="0"/>
              <a:t> (</a:t>
            </a:r>
            <a:r>
              <a:rPr lang="fi-FI" i="1" dirty="0" err="1"/>
              <a:t>strategiske</a:t>
            </a:r>
            <a:r>
              <a:rPr lang="fi-FI" i="1" dirty="0"/>
              <a:t> </a:t>
            </a:r>
            <a:r>
              <a:rPr lang="fi-FI" i="1" dirty="0" err="1"/>
              <a:t>overjevelser</a:t>
            </a:r>
            <a:r>
              <a:rPr lang="fi-FI" dirty="0"/>
              <a:t>), jotka hyödyttävät osapuolten kilpailuasemaa (</a:t>
            </a:r>
            <a:r>
              <a:rPr lang="fi-FI" i="1" dirty="0"/>
              <a:t>Afgørelse</a:t>
            </a:r>
            <a:r>
              <a:rPr lang="fi-FI" dirty="0"/>
              <a:t>, k. 681).</a:t>
            </a:r>
          </a:p>
          <a:p>
            <a:pPr lvl="0"/>
            <a:r>
              <a:rPr lang="fi-FI" dirty="0"/>
              <a:t>Osapuolet eivät ole muuttaneet TOR-ohjeita (TOR 24) nojaten </a:t>
            </a:r>
            <a:r>
              <a:rPr lang="fi-FI" b="1" dirty="0"/>
              <a:t>objektiiviseen tekniseen perusteluun</a:t>
            </a:r>
            <a:r>
              <a:rPr lang="fi-FI" dirty="0"/>
              <a:t> (</a:t>
            </a:r>
            <a:r>
              <a:rPr lang="fi-FI" i="1" dirty="0" err="1"/>
              <a:t>objektiv</a:t>
            </a:r>
            <a:r>
              <a:rPr lang="fi-FI" i="1" dirty="0"/>
              <a:t> </a:t>
            </a:r>
            <a:r>
              <a:rPr lang="fi-FI" i="1" dirty="0" err="1"/>
              <a:t>teknisk</a:t>
            </a:r>
            <a:r>
              <a:rPr lang="fi-FI" i="1" dirty="0"/>
              <a:t> </a:t>
            </a:r>
            <a:r>
              <a:rPr lang="fi-FI" i="1" dirty="0" err="1"/>
              <a:t>begrundelse</a:t>
            </a:r>
            <a:r>
              <a:rPr lang="fi-FI" dirty="0"/>
              <a:t>). Muutokset perustuvatkin siihen, miten </a:t>
            </a:r>
            <a:r>
              <a:rPr lang="fi-FI" dirty="0" err="1"/>
              <a:t>Icopal</a:t>
            </a:r>
            <a:r>
              <a:rPr lang="fi-FI" dirty="0"/>
              <a:t> ja NWP pystyvät säilyttämään asemansa markkinoilla kilpailijoihin nähden ja miten muutos vaikuttaa kilpailijoiden tuotevalikoiman (</a:t>
            </a:r>
            <a:r>
              <a:rPr lang="fi-FI" i="1" dirty="0" err="1"/>
              <a:t>produktudbud</a:t>
            </a:r>
            <a:r>
              <a:rPr lang="fi-FI" dirty="0"/>
              <a:t>) ja TOR-ohjeiden suhteeseen </a:t>
            </a:r>
            <a:r>
              <a:rPr lang="fi-FI" dirty="0">
                <a:solidFill>
                  <a:prstClr val="black"/>
                </a:solidFill>
              </a:rPr>
              <a:t>(</a:t>
            </a:r>
            <a:r>
              <a:rPr lang="fi-FI" i="1" dirty="0">
                <a:solidFill>
                  <a:prstClr val="black"/>
                </a:solidFill>
              </a:rPr>
              <a:t>Afgørelse</a:t>
            </a:r>
            <a:r>
              <a:rPr lang="fi-FI" dirty="0">
                <a:solidFill>
                  <a:prstClr val="black"/>
                </a:solidFill>
              </a:rPr>
              <a:t>, k. 684).</a:t>
            </a:r>
          </a:p>
          <a:p>
            <a:r>
              <a:rPr lang="fi-FI" dirty="0"/>
              <a:t>Osapuolet pyrkivät vaikuttamaan tiettyihin maahantuojiin siten, että näiden tarjoamat tuotevalikoimat </a:t>
            </a:r>
            <a:r>
              <a:rPr lang="fi-FI" u="sng" dirty="0"/>
              <a:t>eivät enää täytä TOR-ohjeiden vaatimuksia</a:t>
            </a:r>
            <a:r>
              <a:rPr lang="fi-FI" dirty="0"/>
              <a:t> (</a:t>
            </a:r>
            <a:r>
              <a:rPr lang="fi-FI" i="1" dirty="0"/>
              <a:t>Afgørelse</a:t>
            </a:r>
            <a:r>
              <a:rPr lang="fi-FI" dirty="0"/>
              <a:t>, k. 685).</a:t>
            </a:r>
          </a:p>
          <a:p>
            <a:r>
              <a:rPr lang="fi-FI" dirty="0"/>
              <a:t>Virasto toteaa, että </a:t>
            </a:r>
            <a:r>
              <a:rPr lang="fi-FI" b="1" dirty="0"/>
              <a:t>standardin sisällön objektiivisuus ei varmistu </a:t>
            </a:r>
            <a:r>
              <a:rPr lang="fi-FI" dirty="0"/>
              <a:t>sen hyvin rajoitetun roolin kautta, joka TOR-edustajistolla on standardin </a:t>
            </a:r>
            <a:r>
              <a:rPr lang="fi-FI" dirty="0" err="1"/>
              <a:t>vahvistamis</a:t>
            </a:r>
            <a:r>
              <a:rPr lang="fi-FI" dirty="0"/>
              <a:t>-menettelyssä (</a:t>
            </a:r>
            <a:r>
              <a:rPr lang="fi-FI" i="1" dirty="0" err="1"/>
              <a:t>fasts</a:t>
            </a:r>
            <a:r>
              <a:rPr lang="az-Cyrl-AZ" dirty="0"/>
              <a:t>ӕ</a:t>
            </a:r>
            <a:r>
              <a:rPr lang="fi-FI" i="1" dirty="0" err="1"/>
              <a:t>ttelseproceduren</a:t>
            </a:r>
            <a:r>
              <a:rPr lang="fi-FI" dirty="0"/>
              <a:t>). Lisäksi on huomautettava, että yhdelläkään </a:t>
            </a:r>
            <a:r>
              <a:rPr lang="fi-FI" dirty="0" err="1"/>
              <a:t>NWP:n</a:t>
            </a:r>
            <a:r>
              <a:rPr lang="fi-FI" dirty="0"/>
              <a:t> tai </a:t>
            </a:r>
            <a:r>
              <a:rPr lang="fi-FI" dirty="0" err="1"/>
              <a:t>Icopalin</a:t>
            </a:r>
            <a:r>
              <a:rPr lang="fi-FI" dirty="0"/>
              <a:t> kilpailijoista markkinoilla ei ole ollut osuutta TOR-edustajiston hyvin rajoitetussa roolissa standardin vahvistamismenettelyssä (</a:t>
            </a:r>
            <a:r>
              <a:rPr lang="fi-FI" i="1" dirty="0"/>
              <a:t>Afgørelse</a:t>
            </a:r>
            <a:r>
              <a:rPr lang="fi-FI" dirty="0"/>
              <a:t>, k. 719).</a:t>
            </a:r>
          </a:p>
          <a:p>
            <a:pPr lvl="0"/>
            <a:endParaRPr lang="fi-FI" dirty="0">
              <a:solidFill>
                <a:prstClr val="black"/>
              </a:solidFill>
            </a:endParaRPr>
          </a:p>
          <a:p>
            <a:endParaRPr lang="fi-FI" dirty="0"/>
          </a:p>
          <a:p>
            <a:endParaRPr lang="fi-FI" dirty="0"/>
          </a:p>
          <a:p>
            <a:endParaRPr lang="fi-FI" dirty="0"/>
          </a:p>
        </p:txBody>
      </p:sp>
      <p:sp>
        <p:nvSpPr>
          <p:cNvPr id="6" name="Slide Number Placeholder 5"/>
          <p:cNvSpPr>
            <a:spLocks noGrp="1"/>
          </p:cNvSpPr>
          <p:nvPr>
            <p:ph type="sldNum" sz="quarter" idx="12"/>
          </p:nvPr>
        </p:nvSpPr>
        <p:spPr/>
        <p:txBody>
          <a:bodyPr/>
          <a:lstStyle/>
          <a:p>
            <a:pPr>
              <a:defRPr/>
            </a:pPr>
            <a:fld id="{4C62E98F-BF79-4DBF-8345-D4C3521C17A8}" type="slidenum">
              <a:rPr lang="en-US" smtClean="0"/>
              <a:pPr>
                <a:defRPr/>
              </a:pPr>
              <a:t>24</a:t>
            </a:fld>
            <a:endParaRPr lang="en-US" dirty="0"/>
          </a:p>
        </p:txBody>
      </p:sp>
      <p:sp>
        <p:nvSpPr>
          <p:cNvPr id="4" name="Date Placeholder 3"/>
          <p:cNvSpPr>
            <a:spLocks noGrp="1"/>
          </p:cNvSpPr>
          <p:nvPr>
            <p:ph type="dt" sz="half" idx="10"/>
          </p:nvPr>
        </p:nvSpPr>
        <p:spPr/>
        <p:txBody>
          <a:bodyPr/>
          <a:lstStyle/>
          <a:p>
            <a:pPr>
              <a:defRPr/>
            </a:pPr>
            <a:r>
              <a:rPr lang="fi-FI"/>
              <a:t>6.2.2018</a:t>
            </a:r>
            <a:endParaRPr lang="en-US"/>
          </a:p>
        </p:txBody>
      </p:sp>
    </p:spTree>
    <p:extLst>
      <p:ext uri="{BB962C8B-B14F-4D97-AF65-F5344CB8AC3E}">
        <p14:creationId xmlns:p14="http://schemas.microsoft.com/office/powerpoint/2010/main" val="16855135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2. kilpailun rajoittaminen Tor-tuotemerkillä </a:t>
            </a:r>
          </a:p>
        </p:txBody>
      </p:sp>
      <p:sp>
        <p:nvSpPr>
          <p:cNvPr id="3" name="Content Placeholder 2"/>
          <p:cNvSpPr>
            <a:spLocks noGrp="1"/>
          </p:cNvSpPr>
          <p:nvPr>
            <p:ph idx="1"/>
          </p:nvPr>
        </p:nvSpPr>
        <p:spPr/>
        <p:txBody>
          <a:bodyPr/>
          <a:lstStyle/>
          <a:p>
            <a:r>
              <a:rPr lang="fi-FI" i="1" dirty="0"/>
              <a:t>TOR-hyväksytty </a:t>
            </a:r>
            <a:r>
              <a:rPr lang="fi-FI" dirty="0"/>
              <a:t>(</a:t>
            </a:r>
            <a:r>
              <a:rPr lang="fi-FI" i="1" dirty="0"/>
              <a:t>TOR </a:t>
            </a:r>
            <a:r>
              <a:rPr lang="fi-FI" i="1" dirty="0" err="1"/>
              <a:t>Godkendt</a:t>
            </a:r>
            <a:r>
              <a:rPr lang="fi-FI" dirty="0"/>
              <a:t>) on vapaaehtoinen tuotemerkki- ja valvontajärjestelmä, joka on järjestetty yksityisessä osakeyhtiössä (TOR </a:t>
            </a:r>
            <a:r>
              <a:rPr lang="fi-FI" dirty="0" err="1"/>
              <a:t>Godkendt</a:t>
            </a:r>
            <a:r>
              <a:rPr lang="fi-FI" dirty="0"/>
              <a:t> </a:t>
            </a:r>
            <a:r>
              <a:rPr lang="fi-FI" dirty="0" err="1"/>
              <a:t>ApS</a:t>
            </a:r>
            <a:r>
              <a:rPr lang="fi-FI" dirty="0"/>
              <a:t>).</a:t>
            </a:r>
          </a:p>
          <a:p>
            <a:r>
              <a:rPr lang="fi-FI" i="1" dirty="0"/>
              <a:t>TOR-hyväksytty</a:t>
            </a:r>
            <a:r>
              <a:rPr lang="fi-FI" dirty="0"/>
              <a:t> -tuotemerkki koskee katetuotteita (</a:t>
            </a:r>
            <a:r>
              <a:rPr lang="fi-FI" i="1" dirty="0" err="1"/>
              <a:t>tagpapprodukter</a:t>
            </a:r>
            <a:r>
              <a:rPr lang="fi-FI" dirty="0"/>
              <a:t>), jotka täyttävät TOR-ohjeissa asetetut vaatimukset.</a:t>
            </a:r>
          </a:p>
          <a:p>
            <a:r>
              <a:rPr lang="fi-FI" dirty="0"/>
              <a:t>Tuotemerkin myöntää TOR </a:t>
            </a:r>
            <a:r>
              <a:rPr lang="fi-FI" dirty="0" err="1"/>
              <a:t>Godkendt</a:t>
            </a:r>
            <a:r>
              <a:rPr lang="fi-FI" dirty="0"/>
              <a:t> </a:t>
            </a:r>
            <a:r>
              <a:rPr lang="fi-FI" dirty="0" err="1"/>
              <a:t>ApS:n</a:t>
            </a:r>
            <a:r>
              <a:rPr lang="fi-FI" dirty="0"/>
              <a:t> hyväksymiskomitea (</a:t>
            </a:r>
            <a:r>
              <a:rPr lang="fi-FI" i="1" dirty="0" err="1"/>
              <a:t>Godkendlesudvalget</a:t>
            </a:r>
            <a:r>
              <a:rPr lang="fi-FI" dirty="0"/>
              <a:t>)</a:t>
            </a:r>
          </a:p>
          <a:p>
            <a:endParaRPr lang="fi-FI" dirty="0"/>
          </a:p>
          <a:p>
            <a:endParaRPr lang="fi-FI"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20072" y="3579862"/>
            <a:ext cx="2928565" cy="834349"/>
          </a:xfrm>
          <a:prstGeom prst="rect">
            <a:avLst/>
          </a:prstGeom>
        </p:spPr>
      </p:pic>
      <p:sp>
        <p:nvSpPr>
          <p:cNvPr id="6" name="Slide Number Placeholder 5"/>
          <p:cNvSpPr>
            <a:spLocks noGrp="1"/>
          </p:cNvSpPr>
          <p:nvPr>
            <p:ph type="sldNum" sz="quarter" idx="12"/>
          </p:nvPr>
        </p:nvSpPr>
        <p:spPr/>
        <p:txBody>
          <a:bodyPr/>
          <a:lstStyle/>
          <a:p>
            <a:pPr>
              <a:defRPr/>
            </a:pPr>
            <a:fld id="{4C62E98F-BF79-4DBF-8345-D4C3521C17A8}" type="slidenum">
              <a:rPr lang="en-US" smtClean="0"/>
              <a:pPr>
                <a:defRPr/>
              </a:pPr>
              <a:t>25</a:t>
            </a:fld>
            <a:endParaRPr lang="en-US" dirty="0"/>
          </a:p>
        </p:txBody>
      </p:sp>
      <p:sp>
        <p:nvSpPr>
          <p:cNvPr id="4" name="Date Placeholder 3"/>
          <p:cNvSpPr>
            <a:spLocks noGrp="1"/>
          </p:cNvSpPr>
          <p:nvPr>
            <p:ph type="dt" sz="half" idx="10"/>
          </p:nvPr>
        </p:nvSpPr>
        <p:spPr/>
        <p:txBody>
          <a:bodyPr/>
          <a:lstStyle/>
          <a:p>
            <a:pPr>
              <a:defRPr/>
            </a:pPr>
            <a:r>
              <a:rPr lang="fi-FI"/>
              <a:t>6.2.2018</a:t>
            </a:r>
            <a:endParaRPr lang="en-US"/>
          </a:p>
        </p:txBody>
      </p:sp>
    </p:spTree>
    <p:extLst>
      <p:ext uri="{BB962C8B-B14F-4D97-AF65-F5344CB8AC3E}">
        <p14:creationId xmlns:p14="http://schemas.microsoft.com/office/powerpoint/2010/main" val="12792774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kilpailuViraston näkemys</a:t>
            </a:r>
          </a:p>
        </p:txBody>
      </p:sp>
      <p:sp>
        <p:nvSpPr>
          <p:cNvPr id="3" name="Content Placeholder 2"/>
          <p:cNvSpPr>
            <a:spLocks noGrp="1"/>
          </p:cNvSpPr>
          <p:nvPr>
            <p:ph idx="1"/>
          </p:nvPr>
        </p:nvSpPr>
        <p:spPr>
          <a:xfrm>
            <a:off x="468314" y="771551"/>
            <a:ext cx="8207375" cy="4209874"/>
          </a:xfrm>
        </p:spPr>
        <p:txBody>
          <a:bodyPr>
            <a:noAutofit/>
          </a:bodyPr>
          <a:lstStyle/>
          <a:p>
            <a:r>
              <a:rPr lang="fi-FI" sz="1400" dirty="0"/>
              <a:t>Osapuolten tarkoituksena oli käyttää TOR-hyväksyntää osana laajempaa kilpailua rajoittavaa sopimusta ja/tai yhdenmukaistettua menettelytapaa. Tätä tukee seuraava </a:t>
            </a:r>
            <a:r>
              <a:rPr lang="fi-FI" sz="1400" dirty="0" err="1"/>
              <a:t>NWP:n</a:t>
            </a:r>
            <a:r>
              <a:rPr lang="fi-FI" sz="1400" dirty="0"/>
              <a:t> sisäinen kirjeenvaihto, joka on otsikoitu ”TOR-GODKENDELSE”: </a:t>
            </a:r>
          </a:p>
          <a:p>
            <a:endParaRPr lang="fi-FI" sz="1300" dirty="0"/>
          </a:p>
          <a:p>
            <a:pPr marL="360362" lvl="2" indent="0">
              <a:buNone/>
            </a:pPr>
            <a:r>
              <a:rPr lang="da-DK" sz="1200" i="1" dirty="0"/>
              <a:t>”TOR går nu ud med en decideret ”TOR GODKENDT” mærkning på udenlandsk tagpap – det skal alle vores papper også overholde. </a:t>
            </a:r>
            <a:r>
              <a:rPr lang="da-DK" sz="1200" i="1" u="sng" dirty="0"/>
              <a:t>Det er selvfølgelig for at </a:t>
            </a:r>
            <a:r>
              <a:rPr lang="da-DK" sz="1200" b="1" i="1" u="sng" dirty="0"/>
              <a:t>stoppe</a:t>
            </a:r>
            <a:r>
              <a:rPr lang="da-DK" sz="1200" i="1" u="sng" dirty="0"/>
              <a:t> BIGG pap / Danosa pap / Mljama osv</a:t>
            </a:r>
            <a:r>
              <a:rPr lang="da-DK" sz="1200" i="1" dirty="0"/>
              <a:t>.” </a:t>
            </a:r>
            <a:r>
              <a:rPr lang="da-DK" sz="1200" dirty="0"/>
              <a:t>[Styrelsen bemærker, at BIGG tagpap importeres af HydroTec, Danosa tagpap importeres af Komproment, mens Mijama er en importør af tagpap] (</a:t>
            </a:r>
            <a:r>
              <a:rPr lang="fi-FI" sz="1200" i="1" dirty="0"/>
              <a:t>Afgørelse</a:t>
            </a:r>
            <a:r>
              <a:rPr lang="fi-FI" sz="1200" dirty="0"/>
              <a:t>, k. 752)</a:t>
            </a:r>
            <a:r>
              <a:rPr lang="da-DK" sz="1200" dirty="0"/>
              <a:t>.</a:t>
            </a:r>
          </a:p>
          <a:p>
            <a:pPr marL="360362" lvl="2" indent="0">
              <a:buNone/>
            </a:pPr>
            <a:endParaRPr lang="da-DK" sz="1300" dirty="0"/>
          </a:p>
          <a:p>
            <a:pPr lvl="0"/>
            <a:r>
              <a:rPr lang="fi-FI" sz="1400" dirty="0">
                <a:solidFill>
                  <a:prstClr val="black"/>
                </a:solidFill>
              </a:rPr>
              <a:t>Yllä oleva kirjeenvaihto osoittaa, että NWP pyrki TOR-hyväksynnällä rajaamaan markkinoita (</a:t>
            </a:r>
            <a:r>
              <a:rPr lang="fi-FI" sz="1400" i="1" dirty="0" err="1">
                <a:solidFill>
                  <a:prstClr val="black"/>
                </a:solidFill>
              </a:rPr>
              <a:t>afsk</a:t>
            </a:r>
            <a:r>
              <a:rPr lang="az-Cyrl-AZ" sz="1400" i="1" dirty="0">
                <a:solidFill>
                  <a:prstClr val="black"/>
                </a:solidFill>
              </a:rPr>
              <a:t>ӕ</a:t>
            </a:r>
            <a:r>
              <a:rPr lang="fi-FI" sz="1400" i="1" dirty="0" err="1">
                <a:solidFill>
                  <a:prstClr val="black"/>
                </a:solidFill>
              </a:rPr>
              <a:t>rme</a:t>
            </a:r>
            <a:r>
              <a:rPr lang="fi-FI" sz="1400" i="1" dirty="0">
                <a:solidFill>
                  <a:prstClr val="black"/>
                </a:solidFill>
              </a:rPr>
              <a:t> </a:t>
            </a:r>
            <a:r>
              <a:rPr lang="fi-FI" sz="1400" i="1" dirty="0" err="1">
                <a:solidFill>
                  <a:prstClr val="black"/>
                </a:solidFill>
              </a:rPr>
              <a:t>markedet</a:t>
            </a:r>
            <a:r>
              <a:rPr lang="fi-FI" sz="1400" dirty="0">
                <a:solidFill>
                  <a:prstClr val="black"/>
                </a:solidFill>
              </a:rPr>
              <a:t>) kilpailevilta tuotteilta (</a:t>
            </a:r>
            <a:r>
              <a:rPr lang="fi-FI" sz="1400" i="1" dirty="0"/>
              <a:t>Afgørelse</a:t>
            </a:r>
            <a:r>
              <a:rPr lang="fi-FI" sz="1400" dirty="0"/>
              <a:t>, k. 753). </a:t>
            </a:r>
          </a:p>
          <a:p>
            <a:pPr lvl="0"/>
            <a:endParaRPr lang="fi-FI" sz="1400" dirty="0"/>
          </a:p>
          <a:p>
            <a:pPr lvl="0"/>
            <a:r>
              <a:rPr lang="fi-FI" sz="1400" dirty="0">
                <a:solidFill>
                  <a:prstClr val="black"/>
                </a:solidFill>
              </a:rPr>
              <a:t>Virasto toteaa, että 752 kohdassa esitetyistä todisteista ilmenee, että TOR-tuotemerkki on perustettu ”pysäyttämään” kyseiset kilpailijat ja siten sulkemaan ne markkinoilta (</a:t>
            </a:r>
            <a:r>
              <a:rPr lang="fi-FI" sz="1400" i="1" dirty="0">
                <a:solidFill>
                  <a:prstClr val="black"/>
                </a:solidFill>
              </a:rPr>
              <a:t>Afgørelse</a:t>
            </a:r>
            <a:r>
              <a:rPr lang="fi-FI" sz="1400" dirty="0">
                <a:solidFill>
                  <a:prstClr val="black"/>
                </a:solidFill>
              </a:rPr>
              <a:t>, k. 755). </a:t>
            </a:r>
          </a:p>
          <a:p>
            <a:pPr lvl="0"/>
            <a:endParaRPr lang="fi-FI" sz="1400" dirty="0">
              <a:solidFill>
                <a:prstClr val="black"/>
              </a:solidFill>
            </a:endParaRPr>
          </a:p>
          <a:p>
            <a:pPr lvl="0"/>
            <a:r>
              <a:rPr lang="fi-FI" sz="1400" dirty="0"/>
              <a:t>Aineisto osoittaa, että </a:t>
            </a:r>
            <a:r>
              <a:rPr lang="fi-FI" sz="1400" u="sng" dirty="0"/>
              <a:t>TOR-hyväksyntä on rakennettu näiden kahden tuottajan tuotteiden ympärille</a:t>
            </a:r>
            <a:r>
              <a:rPr lang="fi-FI" sz="1400" dirty="0"/>
              <a:t>, koska osapuolet ovat koordinoineet TOR-ohjeiden sisältöä ja TOR-hyväksymisvaatimuksia siten, että ne vastaavat </a:t>
            </a:r>
            <a:r>
              <a:rPr lang="fi-FI" sz="1400" dirty="0" err="1"/>
              <a:t>Icopalin</a:t>
            </a:r>
            <a:r>
              <a:rPr lang="fi-FI" sz="1400" dirty="0"/>
              <a:t> ja </a:t>
            </a:r>
            <a:r>
              <a:rPr lang="fi-FI" sz="1400" dirty="0" err="1"/>
              <a:t>NWP:n</a:t>
            </a:r>
            <a:r>
              <a:rPr lang="fi-FI" sz="1400" dirty="0"/>
              <a:t> tuotteita (</a:t>
            </a:r>
            <a:r>
              <a:rPr lang="fi-FI" sz="1400" i="1" dirty="0">
                <a:solidFill>
                  <a:prstClr val="black"/>
                </a:solidFill>
              </a:rPr>
              <a:t>Afgørelse</a:t>
            </a:r>
            <a:r>
              <a:rPr lang="fi-FI" sz="1400" dirty="0">
                <a:solidFill>
                  <a:prstClr val="black"/>
                </a:solidFill>
              </a:rPr>
              <a:t>, k. 919)</a:t>
            </a:r>
            <a:r>
              <a:rPr lang="fi-FI" sz="1400" dirty="0"/>
              <a:t>. </a:t>
            </a:r>
          </a:p>
          <a:p>
            <a:pPr marL="0" indent="0">
              <a:buNone/>
            </a:pPr>
            <a:r>
              <a:rPr lang="fi-FI" sz="1300" dirty="0"/>
              <a:t>	 </a:t>
            </a:r>
          </a:p>
        </p:txBody>
      </p:sp>
      <p:sp>
        <p:nvSpPr>
          <p:cNvPr id="6" name="Slide Number Placeholder 5"/>
          <p:cNvSpPr>
            <a:spLocks noGrp="1"/>
          </p:cNvSpPr>
          <p:nvPr>
            <p:ph type="sldNum" sz="quarter" idx="12"/>
          </p:nvPr>
        </p:nvSpPr>
        <p:spPr/>
        <p:txBody>
          <a:bodyPr/>
          <a:lstStyle/>
          <a:p>
            <a:pPr>
              <a:defRPr/>
            </a:pPr>
            <a:fld id="{4C62E98F-BF79-4DBF-8345-D4C3521C17A8}" type="slidenum">
              <a:rPr lang="en-US" smtClean="0"/>
              <a:pPr>
                <a:defRPr/>
              </a:pPr>
              <a:t>26</a:t>
            </a:fld>
            <a:endParaRPr lang="en-US" dirty="0"/>
          </a:p>
        </p:txBody>
      </p:sp>
      <p:sp>
        <p:nvSpPr>
          <p:cNvPr id="4" name="Date Placeholder 3"/>
          <p:cNvSpPr>
            <a:spLocks noGrp="1"/>
          </p:cNvSpPr>
          <p:nvPr>
            <p:ph type="dt" sz="half" idx="10"/>
          </p:nvPr>
        </p:nvSpPr>
        <p:spPr/>
        <p:txBody>
          <a:bodyPr/>
          <a:lstStyle/>
          <a:p>
            <a:pPr>
              <a:defRPr/>
            </a:pPr>
            <a:r>
              <a:rPr lang="fi-FI"/>
              <a:t>6.2.2018</a:t>
            </a:r>
            <a:endParaRPr lang="en-US"/>
          </a:p>
        </p:txBody>
      </p:sp>
    </p:spTree>
    <p:extLst>
      <p:ext uri="{BB962C8B-B14F-4D97-AF65-F5344CB8AC3E}">
        <p14:creationId xmlns:p14="http://schemas.microsoft.com/office/powerpoint/2010/main" val="15134678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3. Kilpailua rajoittava koordinointi suhteessa kilpailijoihin</a:t>
            </a:r>
          </a:p>
        </p:txBody>
      </p:sp>
      <p:sp>
        <p:nvSpPr>
          <p:cNvPr id="3" name="Content Placeholder 2"/>
          <p:cNvSpPr>
            <a:spLocks noGrp="1"/>
          </p:cNvSpPr>
          <p:nvPr>
            <p:ph idx="1"/>
          </p:nvPr>
        </p:nvSpPr>
        <p:spPr/>
        <p:txBody>
          <a:bodyPr/>
          <a:lstStyle/>
          <a:p>
            <a:endParaRPr lang="fi-FI" dirty="0"/>
          </a:p>
          <a:p>
            <a:r>
              <a:rPr lang="fi-FI" dirty="0"/>
              <a:t>Viraston näkemyksen mukaan osapuolet tuottivat luonteeltaan </a:t>
            </a:r>
            <a:r>
              <a:rPr lang="fi-FI" u="sng" dirty="0"/>
              <a:t>leimaavia artikkeleita</a:t>
            </a:r>
            <a:r>
              <a:rPr lang="fi-FI" dirty="0"/>
              <a:t> (</a:t>
            </a:r>
            <a:r>
              <a:rPr lang="fi-FI" i="1" dirty="0" err="1"/>
              <a:t>miskrediterende</a:t>
            </a:r>
            <a:r>
              <a:rPr lang="fi-FI" i="1" dirty="0"/>
              <a:t> </a:t>
            </a:r>
            <a:r>
              <a:rPr lang="fi-FI" i="1" dirty="0" err="1"/>
              <a:t>artikler</a:t>
            </a:r>
            <a:r>
              <a:rPr lang="fi-FI" dirty="0"/>
              <a:t>), joissa kilpailevia (ulkomaisia) tuotteita kuvailtiin vaarallisiksi ja huonolaatuisiksi, jotta osapuolten asiakkaita estettäisiin käyttämästä kilpailevia tuotteita (</a:t>
            </a:r>
            <a:r>
              <a:rPr lang="fi-FI" i="1" dirty="0">
                <a:solidFill>
                  <a:prstClr val="black"/>
                </a:solidFill>
              </a:rPr>
              <a:t>Afgørelse</a:t>
            </a:r>
            <a:r>
              <a:rPr lang="fi-FI" dirty="0">
                <a:solidFill>
                  <a:prstClr val="black"/>
                </a:solidFill>
              </a:rPr>
              <a:t>, k. 765, 778, 792)</a:t>
            </a:r>
            <a:r>
              <a:rPr lang="fi-FI" dirty="0"/>
              <a:t>.</a:t>
            </a:r>
          </a:p>
          <a:p>
            <a:endParaRPr lang="fi-FI" dirty="0"/>
          </a:p>
          <a:p>
            <a:r>
              <a:rPr lang="fi-FI" dirty="0"/>
              <a:t>Aineistosta ilmenee, että osapuolet </a:t>
            </a:r>
            <a:r>
              <a:rPr lang="fi-FI" u="sng" dirty="0"/>
              <a:t>yrittävät vakuuttaa ulkomaiset tuottajat siitä, että TOR-ohjeita on noudatettava, jotta tuotteita voidaan myydä Tanskassa </a:t>
            </a:r>
            <a:r>
              <a:rPr lang="fi-FI" dirty="0"/>
              <a:t>(</a:t>
            </a:r>
            <a:r>
              <a:rPr lang="fi-FI" i="1" dirty="0">
                <a:solidFill>
                  <a:prstClr val="black"/>
                </a:solidFill>
              </a:rPr>
              <a:t>Afgørelse</a:t>
            </a:r>
            <a:r>
              <a:rPr lang="fi-FI" dirty="0">
                <a:solidFill>
                  <a:prstClr val="black"/>
                </a:solidFill>
              </a:rPr>
              <a:t>, k. 768, 924)</a:t>
            </a:r>
            <a:r>
              <a:rPr lang="fi-FI" dirty="0"/>
              <a:t>. </a:t>
            </a:r>
            <a:r>
              <a:rPr lang="fi-FI" dirty="0">
                <a:solidFill>
                  <a:schemeClr val="accent3"/>
                </a:solidFill>
              </a:rPr>
              <a:t>-&gt; standardin ”pakottavuus” </a:t>
            </a:r>
          </a:p>
          <a:p>
            <a:endParaRPr lang="fi-FI" dirty="0"/>
          </a:p>
          <a:p>
            <a:endParaRPr lang="fi-FI" dirty="0"/>
          </a:p>
        </p:txBody>
      </p:sp>
      <p:sp>
        <p:nvSpPr>
          <p:cNvPr id="6" name="Slide Number Placeholder 5"/>
          <p:cNvSpPr>
            <a:spLocks noGrp="1"/>
          </p:cNvSpPr>
          <p:nvPr>
            <p:ph type="sldNum" sz="quarter" idx="12"/>
          </p:nvPr>
        </p:nvSpPr>
        <p:spPr/>
        <p:txBody>
          <a:bodyPr/>
          <a:lstStyle/>
          <a:p>
            <a:pPr>
              <a:defRPr/>
            </a:pPr>
            <a:fld id="{4C62E98F-BF79-4DBF-8345-D4C3521C17A8}" type="slidenum">
              <a:rPr lang="en-US" smtClean="0"/>
              <a:pPr>
                <a:defRPr/>
              </a:pPr>
              <a:t>27</a:t>
            </a:fld>
            <a:endParaRPr lang="en-US" dirty="0"/>
          </a:p>
        </p:txBody>
      </p:sp>
      <p:sp>
        <p:nvSpPr>
          <p:cNvPr id="4" name="Date Placeholder 3"/>
          <p:cNvSpPr>
            <a:spLocks noGrp="1"/>
          </p:cNvSpPr>
          <p:nvPr>
            <p:ph type="dt" sz="half" idx="10"/>
          </p:nvPr>
        </p:nvSpPr>
        <p:spPr/>
        <p:txBody>
          <a:bodyPr/>
          <a:lstStyle/>
          <a:p>
            <a:pPr>
              <a:defRPr/>
            </a:pPr>
            <a:r>
              <a:rPr lang="fi-FI"/>
              <a:t>6.2.2018</a:t>
            </a:r>
            <a:endParaRPr lang="en-US"/>
          </a:p>
        </p:txBody>
      </p:sp>
    </p:spTree>
    <p:extLst>
      <p:ext uri="{BB962C8B-B14F-4D97-AF65-F5344CB8AC3E}">
        <p14:creationId xmlns:p14="http://schemas.microsoft.com/office/powerpoint/2010/main" val="18700485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4. Kilpailua rajoittava koordinointi suhteessa muihin toimijoihin</a:t>
            </a:r>
          </a:p>
        </p:txBody>
      </p:sp>
      <p:sp>
        <p:nvSpPr>
          <p:cNvPr id="3" name="Content Placeholder 2"/>
          <p:cNvSpPr>
            <a:spLocks noGrp="1"/>
          </p:cNvSpPr>
          <p:nvPr>
            <p:ph idx="1"/>
          </p:nvPr>
        </p:nvSpPr>
        <p:spPr/>
        <p:txBody>
          <a:bodyPr/>
          <a:lstStyle/>
          <a:p>
            <a:endParaRPr lang="fi-FI" dirty="0"/>
          </a:p>
          <a:p>
            <a:r>
              <a:rPr lang="fi-FI" dirty="0"/>
              <a:t>Viraston näkemyksen mukaan osapuolet pyrkivät vaikuttamaan Odensen kuntaan ja tämän neuvonantajana toimivaan insinööritoimistoon, jotta tietyn rakennusurakan </a:t>
            </a:r>
            <a:r>
              <a:rPr lang="fi-FI" u="sng" dirty="0"/>
              <a:t>tarjouspyynnön vaatimuksia muutettaisiin TOR-ohjeita vastaaviksi</a:t>
            </a:r>
            <a:r>
              <a:rPr lang="fi-FI" dirty="0"/>
              <a:t> (</a:t>
            </a:r>
            <a:r>
              <a:rPr lang="fi-FI" i="1" dirty="0">
                <a:solidFill>
                  <a:prstClr val="black"/>
                </a:solidFill>
              </a:rPr>
              <a:t>Afgørelse</a:t>
            </a:r>
            <a:r>
              <a:rPr lang="fi-FI" dirty="0">
                <a:solidFill>
                  <a:prstClr val="black"/>
                </a:solidFill>
              </a:rPr>
              <a:t>, k. 814-816)</a:t>
            </a:r>
            <a:r>
              <a:rPr lang="fi-FI" dirty="0"/>
              <a:t>.</a:t>
            </a:r>
          </a:p>
          <a:p>
            <a:endParaRPr lang="fi-FI" dirty="0"/>
          </a:p>
        </p:txBody>
      </p:sp>
      <p:sp>
        <p:nvSpPr>
          <p:cNvPr id="6" name="Slide Number Placeholder 5"/>
          <p:cNvSpPr>
            <a:spLocks noGrp="1"/>
          </p:cNvSpPr>
          <p:nvPr>
            <p:ph type="sldNum" sz="quarter" idx="12"/>
          </p:nvPr>
        </p:nvSpPr>
        <p:spPr/>
        <p:txBody>
          <a:bodyPr/>
          <a:lstStyle/>
          <a:p>
            <a:pPr>
              <a:defRPr/>
            </a:pPr>
            <a:fld id="{4C62E98F-BF79-4DBF-8345-D4C3521C17A8}" type="slidenum">
              <a:rPr lang="en-US" smtClean="0"/>
              <a:pPr>
                <a:defRPr/>
              </a:pPr>
              <a:t>28</a:t>
            </a:fld>
            <a:endParaRPr lang="en-US" dirty="0"/>
          </a:p>
        </p:txBody>
      </p:sp>
      <p:sp>
        <p:nvSpPr>
          <p:cNvPr id="4" name="Date Placeholder 3"/>
          <p:cNvSpPr>
            <a:spLocks noGrp="1"/>
          </p:cNvSpPr>
          <p:nvPr>
            <p:ph type="dt" sz="half" idx="10"/>
          </p:nvPr>
        </p:nvSpPr>
        <p:spPr/>
        <p:txBody>
          <a:bodyPr/>
          <a:lstStyle/>
          <a:p>
            <a:pPr>
              <a:defRPr/>
            </a:pPr>
            <a:r>
              <a:rPr lang="fi-FI"/>
              <a:t>6.2.2018</a:t>
            </a:r>
            <a:endParaRPr lang="en-US"/>
          </a:p>
        </p:txBody>
      </p:sp>
    </p:spTree>
    <p:extLst>
      <p:ext uri="{BB962C8B-B14F-4D97-AF65-F5344CB8AC3E}">
        <p14:creationId xmlns:p14="http://schemas.microsoft.com/office/powerpoint/2010/main" val="23029995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5. osapuolten tuotevalikoiman mukauttaminen</a:t>
            </a:r>
          </a:p>
        </p:txBody>
      </p:sp>
      <p:sp>
        <p:nvSpPr>
          <p:cNvPr id="3" name="Content Placeholder 2"/>
          <p:cNvSpPr>
            <a:spLocks noGrp="1"/>
          </p:cNvSpPr>
          <p:nvPr>
            <p:ph idx="1"/>
          </p:nvPr>
        </p:nvSpPr>
        <p:spPr/>
        <p:txBody>
          <a:bodyPr>
            <a:normAutofit lnSpcReduction="10000"/>
          </a:bodyPr>
          <a:lstStyle/>
          <a:p>
            <a:r>
              <a:rPr lang="fi-FI" dirty="0"/>
              <a:t>Viraston näkemyksen mukaan osapuolten välillä vallitsi yhteisymmärrys siitä, että </a:t>
            </a:r>
            <a:r>
              <a:rPr lang="fi-FI" dirty="0" err="1"/>
              <a:t>Icopalin</a:t>
            </a:r>
            <a:r>
              <a:rPr lang="fi-FI" dirty="0"/>
              <a:t> ja </a:t>
            </a:r>
            <a:r>
              <a:rPr lang="fi-FI" dirty="0" err="1"/>
              <a:t>NWP:n</a:t>
            </a:r>
            <a:r>
              <a:rPr lang="fi-FI" dirty="0"/>
              <a:t> oli </a:t>
            </a:r>
            <a:r>
              <a:rPr lang="fi-FI" dirty="0" err="1"/>
              <a:t>yhteensovitettava</a:t>
            </a:r>
            <a:r>
              <a:rPr lang="fi-FI" dirty="0"/>
              <a:t> sekä omien tuotteidensa ominaisuudet TOR-ohjeiden tulkintaan </a:t>
            </a:r>
            <a:r>
              <a:rPr lang="fi-FI" u="sng" dirty="0"/>
              <a:t>että päinvastoin </a:t>
            </a:r>
            <a:r>
              <a:rPr lang="fi-FI" dirty="0"/>
              <a:t>(</a:t>
            </a:r>
            <a:r>
              <a:rPr lang="fi-FI" i="1" dirty="0">
                <a:solidFill>
                  <a:prstClr val="black"/>
                </a:solidFill>
              </a:rPr>
              <a:t>Afgørelse</a:t>
            </a:r>
            <a:r>
              <a:rPr lang="fi-FI" dirty="0">
                <a:solidFill>
                  <a:prstClr val="black"/>
                </a:solidFill>
              </a:rPr>
              <a:t>, k. 838)</a:t>
            </a:r>
            <a:r>
              <a:rPr lang="fi-FI" dirty="0"/>
              <a:t>.</a:t>
            </a:r>
          </a:p>
          <a:p>
            <a:endParaRPr lang="fi-FI" dirty="0"/>
          </a:p>
          <a:p>
            <a:r>
              <a:rPr lang="fi-FI" dirty="0"/>
              <a:t>Osapuolten sähköpostikirjeenvaihto osoitti, että </a:t>
            </a:r>
            <a:r>
              <a:rPr lang="fi-FI" u="sng" dirty="0"/>
              <a:t>TOR-ohjeiden (TOR 24) muutoksia koordinoitiin tavalla, joka huomioi osapuolten kaupalliset intressit tuotteiden objektiivisten teknisten ominaisuuksien sijasta</a:t>
            </a:r>
            <a:r>
              <a:rPr lang="fi-FI" dirty="0"/>
              <a:t> (</a:t>
            </a:r>
            <a:r>
              <a:rPr lang="fi-FI" i="1" dirty="0">
                <a:solidFill>
                  <a:prstClr val="black"/>
                </a:solidFill>
              </a:rPr>
              <a:t>Afgørelse</a:t>
            </a:r>
            <a:r>
              <a:rPr lang="fi-FI" dirty="0">
                <a:solidFill>
                  <a:prstClr val="black"/>
                </a:solidFill>
              </a:rPr>
              <a:t>, k. 848)</a:t>
            </a:r>
            <a:r>
              <a:rPr lang="fi-FI" dirty="0"/>
              <a:t>.</a:t>
            </a:r>
          </a:p>
          <a:p>
            <a:endParaRPr lang="fi-FI" dirty="0"/>
          </a:p>
          <a:p>
            <a:r>
              <a:rPr lang="fi-FI" dirty="0"/>
              <a:t>Aineisto osoitti, että osapuolilla oli yhteisymmärrys mm. siitä, että tietty tarkasteltavana oleva tuote olisi poistettava TOR-ohjeista, jotta </a:t>
            </a:r>
            <a:r>
              <a:rPr lang="fi-FI" u="sng" dirty="0" err="1"/>
              <a:t>HydroTec</a:t>
            </a:r>
            <a:r>
              <a:rPr lang="fi-FI" u="sng" dirty="0"/>
              <a:t>-tuotteiden ei enää voida katsoa vastaavan TOR-ohjeita</a:t>
            </a:r>
            <a:r>
              <a:rPr lang="fi-FI" dirty="0"/>
              <a:t>, jolloin </a:t>
            </a:r>
            <a:r>
              <a:rPr lang="fi-FI" dirty="0" err="1"/>
              <a:t>HydroTecin</a:t>
            </a:r>
            <a:r>
              <a:rPr lang="fi-FI" dirty="0"/>
              <a:t> tuotteet suljettaisiin markkinoilta (</a:t>
            </a:r>
            <a:r>
              <a:rPr lang="fi-FI" i="1" dirty="0">
                <a:solidFill>
                  <a:prstClr val="black"/>
                </a:solidFill>
              </a:rPr>
              <a:t>Afgørelse</a:t>
            </a:r>
            <a:r>
              <a:rPr lang="fi-FI" dirty="0">
                <a:solidFill>
                  <a:prstClr val="black"/>
                </a:solidFill>
              </a:rPr>
              <a:t>, k. 851)</a:t>
            </a:r>
            <a:r>
              <a:rPr lang="fi-FI" dirty="0"/>
              <a:t>.</a:t>
            </a:r>
          </a:p>
          <a:p>
            <a:endParaRPr lang="fi-FI" dirty="0"/>
          </a:p>
        </p:txBody>
      </p:sp>
      <p:sp>
        <p:nvSpPr>
          <p:cNvPr id="6" name="Slide Number Placeholder 5"/>
          <p:cNvSpPr>
            <a:spLocks noGrp="1"/>
          </p:cNvSpPr>
          <p:nvPr>
            <p:ph type="sldNum" sz="quarter" idx="12"/>
          </p:nvPr>
        </p:nvSpPr>
        <p:spPr/>
        <p:txBody>
          <a:bodyPr/>
          <a:lstStyle/>
          <a:p>
            <a:pPr>
              <a:defRPr/>
            </a:pPr>
            <a:fld id="{4C62E98F-BF79-4DBF-8345-D4C3521C17A8}" type="slidenum">
              <a:rPr lang="en-US" smtClean="0"/>
              <a:pPr>
                <a:defRPr/>
              </a:pPr>
              <a:t>29</a:t>
            </a:fld>
            <a:endParaRPr lang="en-US" dirty="0"/>
          </a:p>
        </p:txBody>
      </p:sp>
      <p:sp>
        <p:nvSpPr>
          <p:cNvPr id="4" name="Date Placeholder 3"/>
          <p:cNvSpPr>
            <a:spLocks noGrp="1"/>
          </p:cNvSpPr>
          <p:nvPr>
            <p:ph type="dt" sz="half" idx="10"/>
          </p:nvPr>
        </p:nvSpPr>
        <p:spPr/>
        <p:txBody>
          <a:bodyPr/>
          <a:lstStyle/>
          <a:p>
            <a:pPr>
              <a:defRPr/>
            </a:pPr>
            <a:r>
              <a:rPr lang="fi-FI"/>
              <a:t>6.2.2018</a:t>
            </a:r>
            <a:endParaRPr lang="en-US"/>
          </a:p>
        </p:txBody>
      </p:sp>
    </p:spTree>
    <p:extLst>
      <p:ext uri="{BB962C8B-B14F-4D97-AF65-F5344CB8AC3E}">
        <p14:creationId xmlns:p14="http://schemas.microsoft.com/office/powerpoint/2010/main" val="3610133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p:cNvSpPr>
            <a:spLocks noGrp="1"/>
          </p:cNvSpPr>
          <p:nvPr>
            <p:ph type="title"/>
          </p:nvPr>
        </p:nvSpPr>
        <p:spPr/>
        <p:txBody>
          <a:bodyPr/>
          <a:lstStyle/>
          <a:p>
            <a:r>
              <a:rPr lang="fi-FI" dirty="0"/>
              <a:t>toimeksianto</a:t>
            </a:r>
          </a:p>
        </p:txBody>
      </p:sp>
      <p:sp>
        <p:nvSpPr>
          <p:cNvPr id="21" name="Content Placeholder 20"/>
          <p:cNvSpPr>
            <a:spLocks noGrp="1"/>
          </p:cNvSpPr>
          <p:nvPr>
            <p:ph idx="1"/>
          </p:nvPr>
        </p:nvSpPr>
        <p:spPr/>
        <p:txBody>
          <a:bodyPr/>
          <a:lstStyle/>
          <a:p>
            <a:pPr marL="0" indent="0">
              <a:buNone/>
            </a:pPr>
            <a:r>
              <a:rPr lang="fi-FI" dirty="0"/>
              <a:t>Kattoliitto ry on pyytänyt kilpailuoikeudellista arviota Kattoliiton laatimien teknisten ohjeiden, erit. </a:t>
            </a:r>
            <a:r>
              <a:rPr lang="fi-FI" i="1" dirty="0"/>
              <a:t>Toimivat katot 2013 </a:t>
            </a:r>
            <a:r>
              <a:rPr lang="fi-FI" dirty="0"/>
              <a:t>-julkaisun, ja kilpailulainsäädännön suhteesta. Toimeksiannon sisältönä on erityisesti</a:t>
            </a:r>
          </a:p>
          <a:p>
            <a:pPr marL="0" indent="0">
              <a:buNone/>
            </a:pPr>
            <a:endParaRPr lang="fi-FI" dirty="0"/>
          </a:p>
          <a:p>
            <a:pPr marL="342900" indent="-342900">
              <a:buAutoNum type="arabicParenR"/>
            </a:pPr>
            <a:r>
              <a:rPr lang="fi-FI" dirty="0"/>
              <a:t>Kattoliiton toiminnan kilpailulainmukaisuuden arvioiminen teknisten ohjeiden antamisessa; ja</a:t>
            </a:r>
          </a:p>
          <a:p>
            <a:pPr marL="342900" indent="-342900">
              <a:buAutoNum type="arabicParenR"/>
            </a:pPr>
            <a:r>
              <a:rPr lang="fi-FI" dirty="0"/>
              <a:t>Kattoliiton toiminnan vertailu Tanskan kilpailuviranomaisen 31.5.2017 antamaan kattotoimialaa koskevaan päätökseen; ja</a:t>
            </a:r>
          </a:p>
          <a:p>
            <a:pPr marL="342900" indent="-342900">
              <a:buAutoNum type="arabicParenR"/>
            </a:pPr>
            <a:r>
              <a:rPr lang="fi-FI" dirty="0"/>
              <a:t>Kilpailuoikeudellisten toimenpidesuositusten tekeminen em. pohjalta</a:t>
            </a:r>
          </a:p>
        </p:txBody>
      </p:sp>
      <p:sp>
        <p:nvSpPr>
          <p:cNvPr id="3" name="Slide Number Placeholder 2"/>
          <p:cNvSpPr>
            <a:spLocks noGrp="1"/>
          </p:cNvSpPr>
          <p:nvPr>
            <p:ph type="sldNum" sz="quarter" idx="12"/>
          </p:nvPr>
        </p:nvSpPr>
        <p:spPr/>
        <p:txBody>
          <a:bodyPr/>
          <a:lstStyle/>
          <a:p>
            <a:pPr>
              <a:defRPr/>
            </a:pPr>
            <a:fld id="{4C62E98F-BF79-4DBF-8345-D4C3521C17A8}" type="slidenum">
              <a:rPr lang="en-US" smtClean="0"/>
              <a:pPr>
                <a:defRPr/>
              </a:pPr>
              <a:t>3</a:t>
            </a:fld>
            <a:endParaRPr lang="en-US" dirty="0"/>
          </a:p>
        </p:txBody>
      </p:sp>
      <p:sp>
        <p:nvSpPr>
          <p:cNvPr id="2" name="Date Placeholder 1"/>
          <p:cNvSpPr>
            <a:spLocks noGrp="1"/>
          </p:cNvSpPr>
          <p:nvPr>
            <p:ph type="dt" sz="half" idx="10"/>
          </p:nvPr>
        </p:nvSpPr>
        <p:spPr/>
        <p:txBody>
          <a:bodyPr/>
          <a:lstStyle/>
          <a:p>
            <a:pPr>
              <a:defRPr/>
            </a:pPr>
            <a:r>
              <a:rPr lang="fi-FI"/>
              <a:t>6.2.2018</a:t>
            </a:r>
            <a:endParaRPr lang="en-US"/>
          </a:p>
        </p:txBody>
      </p:sp>
    </p:spTree>
    <p:extLst>
      <p:ext uri="{BB962C8B-B14F-4D97-AF65-F5344CB8AC3E}">
        <p14:creationId xmlns:p14="http://schemas.microsoft.com/office/powerpoint/2010/main" val="5449851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Lopputulema</a:t>
            </a:r>
          </a:p>
        </p:txBody>
      </p:sp>
      <p:sp>
        <p:nvSpPr>
          <p:cNvPr id="3" name="Content Placeholder 2"/>
          <p:cNvSpPr>
            <a:spLocks noGrp="1"/>
          </p:cNvSpPr>
          <p:nvPr>
            <p:ph idx="1"/>
          </p:nvPr>
        </p:nvSpPr>
        <p:spPr/>
        <p:txBody>
          <a:bodyPr>
            <a:normAutofit/>
          </a:bodyPr>
          <a:lstStyle/>
          <a:p>
            <a:r>
              <a:rPr lang="fi-FI" dirty="0"/>
              <a:t>Edellä esitetyn perusteella virasto katsoo, että tehokas kilpailu markkinoilla, johon standardi vaikuttaa, on varmistettava </a:t>
            </a:r>
            <a:r>
              <a:rPr lang="fi-FI" u="sng" dirty="0"/>
              <a:t>kumoamalla TOR-ohjeet </a:t>
            </a:r>
            <a:r>
              <a:rPr lang="fi-FI" dirty="0"/>
              <a:t>(</a:t>
            </a:r>
            <a:r>
              <a:rPr lang="fi-FI" i="1" dirty="0">
                <a:solidFill>
                  <a:prstClr val="black"/>
                </a:solidFill>
              </a:rPr>
              <a:t>Afgørelse</a:t>
            </a:r>
            <a:r>
              <a:rPr lang="fi-FI" dirty="0">
                <a:solidFill>
                  <a:prstClr val="black"/>
                </a:solidFill>
              </a:rPr>
              <a:t>, k. 1067)</a:t>
            </a:r>
            <a:r>
              <a:rPr lang="fi-FI" dirty="0"/>
              <a:t>.</a:t>
            </a:r>
          </a:p>
          <a:p>
            <a:r>
              <a:rPr lang="fi-FI" u="sng" dirty="0"/>
              <a:t>Virasto ei määrää miten konkreettinen standardointiprosessi tulisi suorittaa</a:t>
            </a:r>
            <a:r>
              <a:rPr lang="fi-FI" dirty="0"/>
              <a:t>, mutta viittaa siihen, että komission horisontaalisten suuntaviivojen mukaan standardointiprosessin olisi periaatteessa oltava avoin ja läpinäkyvä ja kolmansille osapuolille on varmistettava pääsy standardiin kohtuullisin ehdoin ja ilman syrjintää. Tämä asettaa käytännössä tiettyjä vaatimuksia standardointiprosessille sekä standardointielimelle (</a:t>
            </a:r>
            <a:r>
              <a:rPr lang="fi-FI" i="1" dirty="0">
                <a:solidFill>
                  <a:prstClr val="black"/>
                </a:solidFill>
              </a:rPr>
              <a:t>Afgørelse</a:t>
            </a:r>
            <a:r>
              <a:rPr lang="fi-FI" dirty="0">
                <a:solidFill>
                  <a:prstClr val="black"/>
                </a:solidFill>
              </a:rPr>
              <a:t>, k. 1062)</a:t>
            </a:r>
            <a:r>
              <a:rPr lang="fi-FI" dirty="0"/>
              <a:t>.</a:t>
            </a:r>
          </a:p>
          <a:p>
            <a:r>
              <a:rPr lang="fi-FI" dirty="0"/>
              <a:t>Määräykset eivät estä yhden tai useamman päätöksen osapuolen osallistumista tulevaisuudessa toisen, ja tarvittaessa vastaavan, standardin valmisteluun kilpailusääntöjä noudattaen (</a:t>
            </a:r>
            <a:r>
              <a:rPr lang="fi-FI" i="1" dirty="0">
                <a:solidFill>
                  <a:prstClr val="black"/>
                </a:solidFill>
              </a:rPr>
              <a:t>Afgørelse</a:t>
            </a:r>
            <a:r>
              <a:rPr lang="fi-FI" dirty="0">
                <a:solidFill>
                  <a:prstClr val="black"/>
                </a:solidFill>
              </a:rPr>
              <a:t>, k. 1063</a:t>
            </a:r>
            <a:r>
              <a:rPr lang="fi-FI" dirty="0"/>
              <a:t>).</a:t>
            </a:r>
          </a:p>
          <a:p>
            <a:endParaRPr lang="fi-FI" dirty="0"/>
          </a:p>
          <a:p>
            <a:endParaRPr lang="fi-FI" dirty="0"/>
          </a:p>
        </p:txBody>
      </p:sp>
      <p:sp>
        <p:nvSpPr>
          <p:cNvPr id="6" name="Slide Number Placeholder 5"/>
          <p:cNvSpPr>
            <a:spLocks noGrp="1"/>
          </p:cNvSpPr>
          <p:nvPr>
            <p:ph type="sldNum" sz="quarter" idx="12"/>
          </p:nvPr>
        </p:nvSpPr>
        <p:spPr/>
        <p:txBody>
          <a:bodyPr/>
          <a:lstStyle/>
          <a:p>
            <a:pPr>
              <a:defRPr/>
            </a:pPr>
            <a:fld id="{4C62E98F-BF79-4DBF-8345-D4C3521C17A8}" type="slidenum">
              <a:rPr lang="en-US" smtClean="0"/>
              <a:pPr>
                <a:defRPr/>
              </a:pPr>
              <a:t>30</a:t>
            </a:fld>
            <a:endParaRPr lang="en-US" dirty="0"/>
          </a:p>
        </p:txBody>
      </p:sp>
      <p:sp>
        <p:nvSpPr>
          <p:cNvPr id="4" name="Date Placeholder 3"/>
          <p:cNvSpPr>
            <a:spLocks noGrp="1"/>
          </p:cNvSpPr>
          <p:nvPr>
            <p:ph type="dt" sz="half" idx="10"/>
          </p:nvPr>
        </p:nvSpPr>
        <p:spPr/>
        <p:txBody>
          <a:bodyPr/>
          <a:lstStyle/>
          <a:p>
            <a:pPr>
              <a:defRPr/>
            </a:pPr>
            <a:r>
              <a:rPr lang="fi-FI"/>
              <a:t>6.2.2018</a:t>
            </a:r>
            <a:endParaRPr lang="en-US"/>
          </a:p>
        </p:txBody>
      </p:sp>
    </p:spTree>
    <p:extLst>
      <p:ext uri="{BB962C8B-B14F-4D97-AF65-F5344CB8AC3E}">
        <p14:creationId xmlns:p14="http://schemas.microsoft.com/office/powerpoint/2010/main" val="38011496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3) Kattoliiton </a:t>
            </a:r>
            <a:r>
              <a:rPr lang="fi-FI" i="1" dirty="0"/>
              <a:t>Toimivat katot </a:t>
            </a:r>
            <a:r>
              <a:rPr lang="fi-FI" dirty="0"/>
              <a:t>-julkaisun suhde tanskan kilpailuviraston päätökseen</a:t>
            </a:r>
          </a:p>
        </p:txBody>
      </p:sp>
      <p:sp>
        <p:nvSpPr>
          <p:cNvPr id="3" name="Content Placeholder 2"/>
          <p:cNvSpPr>
            <a:spLocks noGrp="1"/>
          </p:cNvSpPr>
          <p:nvPr>
            <p:ph idx="1"/>
          </p:nvPr>
        </p:nvSpPr>
        <p:spPr/>
        <p:txBody>
          <a:bodyPr>
            <a:normAutofit lnSpcReduction="10000"/>
          </a:bodyPr>
          <a:lstStyle/>
          <a:p>
            <a:endParaRPr lang="fi-FI" i="1" dirty="0"/>
          </a:p>
          <a:p>
            <a:r>
              <a:rPr lang="fi-FI" i="1" dirty="0"/>
              <a:t>Toimivat katot 2013 </a:t>
            </a:r>
            <a:r>
              <a:rPr lang="fi-FI" dirty="0"/>
              <a:t>-julkaisussa käsitellään pääpiirteissään </a:t>
            </a:r>
            <a:r>
              <a:rPr lang="fi-FI" u="sng" dirty="0"/>
              <a:t>samoja teknisiä aihealueita</a:t>
            </a:r>
            <a:r>
              <a:rPr lang="fi-FI" dirty="0"/>
              <a:t> kuin Tanskan TOR-ohjeiden kokonaisuudessa. </a:t>
            </a:r>
          </a:p>
          <a:p>
            <a:endParaRPr lang="fi-FI" dirty="0"/>
          </a:p>
          <a:p>
            <a:r>
              <a:rPr lang="fi-FI" dirty="0"/>
              <a:t>Lähtökohtaisesti KKV voi siten nähdä Tanskan päätöksen perusteella tarpeelliseksi aloittaa selvitykset julkaisun kilpailuvaikutuksista joko omatoimisesti tai toimenpidepyynnön perusteella.</a:t>
            </a:r>
          </a:p>
          <a:p>
            <a:endParaRPr lang="fi-FI" dirty="0"/>
          </a:p>
          <a:p>
            <a:r>
              <a:rPr lang="fi-FI" dirty="0"/>
              <a:t>Kilpailuvaikutusten selvittämisen kannalta julkaisun sisältö ei sinänsä ole pääasemassa, vaan pikemminkin julkaisun </a:t>
            </a:r>
            <a:r>
              <a:rPr lang="fi-FI" u="sng" dirty="0" err="1"/>
              <a:t>laatimis</a:t>
            </a:r>
            <a:r>
              <a:rPr lang="fi-FI" u="sng" dirty="0"/>
              <a:t>- ja päivittämisprosessin vastaavuus komission horisontaalisissa suuntaviivoissa asetettuihin </a:t>
            </a:r>
            <a:r>
              <a:rPr lang="fi-FI" i="1" u="sng" dirty="0" err="1"/>
              <a:t>safe</a:t>
            </a:r>
            <a:r>
              <a:rPr lang="fi-FI" i="1" u="sng" dirty="0"/>
              <a:t> </a:t>
            </a:r>
            <a:r>
              <a:rPr lang="fi-FI" i="1" u="sng" dirty="0" err="1"/>
              <a:t>harbour</a:t>
            </a:r>
            <a:r>
              <a:rPr lang="fi-FI" i="1" u="sng" dirty="0"/>
              <a:t> </a:t>
            </a:r>
            <a:r>
              <a:rPr lang="fi-FI" u="sng" dirty="0"/>
              <a:t>-kriteereihin</a:t>
            </a:r>
            <a:r>
              <a:rPr lang="fi-FI" dirty="0"/>
              <a:t>. </a:t>
            </a:r>
          </a:p>
          <a:p>
            <a:endParaRPr lang="fi-FI" dirty="0"/>
          </a:p>
        </p:txBody>
      </p:sp>
      <p:sp>
        <p:nvSpPr>
          <p:cNvPr id="6" name="Slide Number Placeholder 5"/>
          <p:cNvSpPr>
            <a:spLocks noGrp="1"/>
          </p:cNvSpPr>
          <p:nvPr>
            <p:ph type="sldNum" sz="quarter" idx="12"/>
          </p:nvPr>
        </p:nvSpPr>
        <p:spPr/>
        <p:txBody>
          <a:bodyPr/>
          <a:lstStyle/>
          <a:p>
            <a:pPr>
              <a:defRPr/>
            </a:pPr>
            <a:fld id="{4C62E98F-BF79-4DBF-8345-D4C3521C17A8}" type="slidenum">
              <a:rPr lang="en-US" smtClean="0"/>
              <a:pPr>
                <a:defRPr/>
              </a:pPr>
              <a:t>31</a:t>
            </a:fld>
            <a:endParaRPr lang="en-US" dirty="0"/>
          </a:p>
        </p:txBody>
      </p:sp>
      <p:sp>
        <p:nvSpPr>
          <p:cNvPr id="4" name="Date Placeholder 3"/>
          <p:cNvSpPr>
            <a:spLocks noGrp="1"/>
          </p:cNvSpPr>
          <p:nvPr>
            <p:ph type="dt" sz="half" idx="10"/>
          </p:nvPr>
        </p:nvSpPr>
        <p:spPr/>
        <p:txBody>
          <a:bodyPr/>
          <a:lstStyle/>
          <a:p>
            <a:pPr>
              <a:defRPr/>
            </a:pPr>
            <a:r>
              <a:rPr lang="fi-FI"/>
              <a:t>6.2.2018</a:t>
            </a:r>
            <a:endParaRPr lang="en-US"/>
          </a:p>
        </p:txBody>
      </p:sp>
    </p:spTree>
    <p:extLst>
      <p:ext uri="{BB962C8B-B14F-4D97-AF65-F5344CB8AC3E}">
        <p14:creationId xmlns:p14="http://schemas.microsoft.com/office/powerpoint/2010/main" val="36598791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i="1" dirty="0"/>
              <a:t>Toimivat katot </a:t>
            </a:r>
            <a:r>
              <a:rPr lang="fi-FI" dirty="0"/>
              <a:t>-julkaisun laatimisprosessi</a:t>
            </a:r>
          </a:p>
        </p:txBody>
      </p:sp>
      <p:sp>
        <p:nvSpPr>
          <p:cNvPr id="3" name="Content Placeholder 2"/>
          <p:cNvSpPr>
            <a:spLocks noGrp="1"/>
          </p:cNvSpPr>
          <p:nvPr>
            <p:ph idx="1"/>
          </p:nvPr>
        </p:nvSpPr>
        <p:spPr/>
        <p:txBody>
          <a:bodyPr>
            <a:normAutofit fontScale="92500" lnSpcReduction="10000"/>
          </a:bodyPr>
          <a:lstStyle/>
          <a:p>
            <a:r>
              <a:rPr lang="fi-FI" i="1" dirty="0"/>
              <a:t>Toimivat katot </a:t>
            </a:r>
            <a:r>
              <a:rPr lang="fi-FI" dirty="0"/>
              <a:t>-julkaisun </a:t>
            </a:r>
            <a:r>
              <a:rPr lang="fi-FI" dirty="0" err="1"/>
              <a:t>laatimis</a:t>
            </a:r>
            <a:r>
              <a:rPr lang="fi-FI" dirty="0"/>
              <a:t>- ja päivitysprosessissa on sekä yhtäläisyyksiä, että merkittäviä eroavaisuuksia suhteessa Tanskan TOR-ohjeiden laatimisprosessiin.</a:t>
            </a:r>
          </a:p>
          <a:p>
            <a:r>
              <a:rPr lang="fi-FI" dirty="0"/>
              <a:t>Julkaisun laatimisprosessissa keskeisessä asemassa ovat Kattoliiton </a:t>
            </a:r>
            <a:r>
              <a:rPr lang="fi-FI" i="1" dirty="0"/>
              <a:t>Tekninen työryhmä </a:t>
            </a:r>
            <a:r>
              <a:rPr lang="fi-FI" dirty="0"/>
              <a:t>ja tämän alaisuudessa toimiva </a:t>
            </a:r>
            <a:r>
              <a:rPr lang="fi-FI" i="1" dirty="0"/>
              <a:t>Toimivat katot -pientyöryhmä</a:t>
            </a:r>
            <a:r>
              <a:rPr lang="fi-FI" dirty="0"/>
              <a:t>.</a:t>
            </a:r>
          </a:p>
          <a:p>
            <a:r>
              <a:rPr lang="fi-FI" dirty="0"/>
              <a:t>Julkaisuun pyydetään </a:t>
            </a:r>
            <a:r>
              <a:rPr lang="fi-FI" i="1" dirty="0"/>
              <a:t>lausuntoja</a:t>
            </a:r>
            <a:r>
              <a:rPr lang="fi-FI" dirty="0"/>
              <a:t> mm. Kattoliiton omilta jäseniltä, Rakennusinsinöörien liitto RIL ry:ltä, Rakennustietosäätiö </a:t>
            </a:r>
            <a:r>
              <a:rPr lang="fi-FI" dirty="0" err="1"/>
              <a:t>RTS:ltä</a:t>
            </a:r>
            <a:r>
              <a:rPr lang="fi-FI" dirty="0"/>
              <a:t>, Rakennusteollisuus RT Oy:ltä Suomen Peltiseppäyrittäjien liitto </a:t>
            </a:r>
            <a:r>
              <a:rPr lang="fi-FI" dirty="0" err="1"/>
              <a:t>SPYRY:ltä</a:t>
            </a:r>
            <a:r>
              <a:rPr lang="fi-FI" dirty="0"/>
              <a:t> ja insinööritoimisto </a:t>
            </a:r>
            <a:r>
              <a:rPr lang="fi-FI" dirty="0" err="1"/>
              <a:t>Vahanen</a:t>
            </a:r>
            <a:r>
              <a:rPr lang="fi-FI" dirty="0"/>
              <a:t> Oy:ltä. Lausunnot käsitellään työryhmässä ja niiden perusteella julkaisuun tehdään tarvittaessa muutoksia. </a:t>
            </a:r>
          </a:p>
          <a:p>
            <a:r>
              <a:rPr lang="fi-FI" i="1" dirty="0"/>
              <a:t>Kattoliiton hallitus </a:t>
            </a:r>
            <a:r>
              <a:rPr lang="fi-FI" dirty="0"/>
              <a:t>tavanomaisesti</a:t>
            </a:r>
            <a:r>
              <a:rPr lang="fi-FI" i="1" dirty="0"/>
              <a:t> </a:t>
            </a:r>
            <a:r>
              <a:rPr lang="fi-FI" dirty="0"/>
              <a:t>hyväksyy julkaisun teknisen sisällön työryhmän esittämän pohjalta sellaisenaan. Hallituksen tehtävänä on pikemminkin päättää painosmäärästä, jakelusta, markkinoinnista, hinnoittelusta ym.</a:t>
            </a:r>
          </a:p>
          <a:p>
            <a:pPr marL="0" indent="0">
              <a:buNone/>
            </a:pPr>
            <a:r>
              <a:rPr lang="fi-FI" dirty="0"/>
              <a:t> </a:t>
            </a:r>
          </a:p>
        </p:txBody>
      </p:sp>
      <p:sp>
        <p:nvSpPr>
          <p:cNvPr id="6" name="Slide Number Placeholder 5"/>
          <p:cNvSpPr>
            <a:spLocks noGrp="1"/>
          </p:cNvSpPr>
          <p:nvPr>
            <p:ph type="sldNum" sz="quarter" idx="12"/>
          </p:nvPr>
        </p:nvSpPr>
        <p:spPr/>
        <p:txBody>
          <a:bodyPr/>
          <a:lstStyle/>
          <a:p>
            <a:pPr>
              <a:defRPr/>
            </a:pPr>
            <a:fld id="{4C62E98F-BF79-4DBF-8345-D4C3521C17A8}" type="slidenum">
              <a:rPr lang="en-US" smtClean="0"/>
              <a:pPr>
                <a:defRPr/>
              </a:pPr>
              <a:t>32</a:t>
            </a:fld>
            <a:endParaRPr lang="en-US" dirty="0"/>
          </a:p>
        </p:txBody>
      </p:sp>
      <p:sp>
        <p:nvSpPr>
          <p:cNvPr id="4" name="Date Placeholder 3"/>
          <p:cNvSpPr>
            <a:spLocks noGrp="1"/>
          </p:cNvSpPr>
          <p:nvPr>
            <p:ph type="dt" sz="half" idx="10"/>
          </p:nvPr>
        </p:nvSpPr>
        <p:spPr/>
        <p:txBody>
          <a:bodyPr/>
          <a:lstStyle/>
          <a:p>
            <a:pPr>
              <a:defRPr/>
            </a:pPr>
            <a:r>
              <a:rPr lang="fi-FI"/>
              <a:t>6.2.2018</a:t>
            </a:r>
            <a:endParaRPr lang="en-US"/>
          </a:p>
        </p:txBody>
      </p:sp>
    </p:spTree>
    <p:extLst>
      <p:ext uri="{BB962C8B-B14F-4D97-AF65-F5344CB8AC3E}">
        <p14:creationId xmlns:p14="http://schemas.microsoft.com/office/powerpoint/2010/main" val="34121811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Tekninen työryhmä</a:t>
            </a:r>
          </a:p>
        </p:txBody>
      </p:sp>
      <p:sp>
        <p:nvSpPr>
          <p:cNvPr id="3" name="Content Placeholder 2"/>
          <p:cNvSpPr>
            <a:spLocks noGrp="1"/>
          </p:cNvSpPr>
          <p:nvPr>
            <p:ph idx="1"/>
          </p:nvPr>
        </p:nvSpPr>
        <p:spPr/>
        <p:txBody>
          <a:bodyPr>
            <a:normAutofit/>
          </a:bodyPr>
          <a:lstStyle/>
          <a:p>
            <a:r>
              <a:rPr lang="fi-FI" dirty="0"/>
              <a:t>Kattoliiton hallitus valitsee vuosittain työryhmien vetäjät ja nämä puolestaan kutsuvat työryhmiinsä sopiviksi katsomiaan henkilöitä. Hallitus vahvistaa työryhmien kokoonpanon. Sopivuutta arvioidaan osaamisella, kiinnostuksella ym. ja yleensä pyritään </a:t>
            </a:r>
            <a:r>
              <a:rPr lang="fi-FI" u="sng" dirty="0"/>
              <a:t>mahdollisimman laaja-alaiseen ryhmään, jotta eri materiaalit ja työtavat tulisivat edustetuksi</a:t>
            </a:r>
            <a:r>
              <a:rPr lang="fi-FI" dirty="0"/>
              <a:t>.</a:t>
            </a:r>
          </a:p>
          <a:p>
            <a:endParaRPr lang="fi-FI" dirty="0"/>
          </a:p>
          <a:p>
            <a:r>
              <a:rPr lang="fi-FI" dirty="0"/>
              <a:t>Suurin osa Teknisen työryhmän jäsenistä on ollut ryhmässä mukana vuosia ja jäsenten rotaatio tapahtuu tarpeen mukaan. Työryhmän jäsenmäärää ei myöskään ole rajattu.</a:t>
            </a:r>
          </a:p>
          <a:p>
            <a:endParaRPr lang="fi-FI" dirty="0"/>
          </a:p>
          <a:p>
            <a:r>
              <a:rPr lang="fi-FI" dirty="0"/>
              <a:t>Tällä hetkellä Tekniseen työryhmään kuuluu 10 henkilöä 10 eri yrityksestä.</a:t>
            </a:r>
            <a:endParaRPr lang="fi-FI" sz="1400" dirty="0"/>
          </a:p>
          <a:p>
            <a:endParaRPr lang="fi-FI" dirty="0"/>
          </a:p>
          <a:p>
            <a:endParaRPr lang="fi-FI" dirty="0"/>
          </a:p>
        </p:txBody>
      </p:sp>
      <p:sp>
        <p:nvSpPr>
          <p:cNvPr id="6" name="Slide Number Placeholder 5"/>
          <p:cNvSpPr>
            <a:spLocks noGrp="1"/>
          </p:cNvSpPr>
          <p:nvPr>
            <p:ph type="sldNum" sz="quarter" idx="12"/>
          </p:nvPr>
        </p:nvSpPr>
        <p:spPr/>
        <p:txBody>
          <a:bodyPr/>
          <a:lstStyle/>
          <a:p>
            <a:pPr>
              <a:defRPr/>
            </a:pPr>
            <a:fld id="{4C62E98F-BF79-4DBF-8345-D4C3521C17A8}" type="slidenum">
              <a:rPr lang="en-US" smtClean="0"/>
              <a:pPr>
                <a:defRPr/>
              </a:pPr>
              <a:t>33</a:t>
            </a:fld>
            <a:endParaRPr lang="en-US" dirty="0"/>
          </a:p>
        </p:txBody>
      </p:sp>
      <p:sp>
        <p:nvSpPr>
          <p:cNvPr id="4" name="Date Placeholder 3"/>
          <p:cNvSpPr>
            <a:spLocks noGrp="1"/>
          </p:cNvSpPr>
          <p:nvPr>
            <p:ph type="dt" sz="half" idx="10"/>
          </p:nvPr>
        </p:nvSpPr>
        <p:spPr/>
        <p:txBody>
          <a:bodyPr/>
          <a:lstStyle/>
          <a:p>
            <a:pPr>
              <a:defRPr/>
            </a:pPr>
            <a:r>
              <a:rPr lang="fi-FI"/>
              <a:t>6.2.2018</a:t>
            </a:r>
            <a:endParaRPr lang="en-US"/>
          </a:p>
        </p:txBody>
      </p:sp>
    </p:spTree>
    <p:extLst>
      <p:ext uri="{BB962C8B-B14F-4D97-AF65-F5344CB8AC3E}">
        <p14:creationId xmlns:p14="http://schemas.microsoft.com/office/powerpoint/2010/main" val="22238272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Positiiviset huomiot</a:t>
            </a:r>
          </a:p>
        </p:txBody>
      </p:sp>
      <p:sp>
        <p:nvSpPr>
          <p:cNvPr id="3" name="Content Placeholder 2"/>
          <p:cNvSpPr>
            <a:spLocks noGrp="1"/>
          </p:cNvSpPr>
          <p:nvPr>
            <p:ph idx="1"/>
          </p:nvPr>
        </p:nvSpPr>
        <p:spPr>
          <a:xfrm>
            <a:off x="468314" y="771550"/>
            <a:ext cx="8207375" cy="3908450"/>
          </a:xfrm>
        </p:spPr>
        <p:txBody>
          <a:bodyPr>
            <a:normAutofit fontScale="70000" lnSpcReduction="20000"/>
          </a:bodyPr>
          <a:lstStyle/>
          <a:p>
            <a:r>
              <a:rPr lang="fi-FI" i="1" dirty="0"/>
              <a:t>Toimivat katot </a:t>
            </a:r>
            <a:r>
              <a:rPr lang="fi-FI" dirty="0"/>
              <a:t>-julkaisu </a:t>
            </a:r>
            <a:r>
              <a:rPr lang="fi-FI" u="sng" dirty="0"/>
              <a:t>ei ole ehdoton määräyskokoelma</a:t>
            </a:r>
            <a:r>
              <a:rPr lang="fi-FI" dirty="0"/>
              <a:t>, jolloin kysymyksessä ei ole pakottava standardi komission horisontaalisten suuntaviivojen tarkoittamalla tavalla. </a:t>
            </a:r>
            <a:r>
              <a:rPr lang="fi-FI" dirty="0">
                <a:solidFill>
                  <a:srgbClr val="FF0000"/>
                </a:solidFill>
              </a:rPr>
              <a:t>Vrt. TOR-ohjeiden laatijat: ”</a:t>
            </a:r>
            <a:r>
              <a:rPr lang="fi-FI" i="1" dirty="0" err="1">
                <a:solidFill>
                  <a:srgbClr val="FF0000"/>
                </a:solidFill>
              </a:rPr>
              <a:t>vores</a:t>
            </a:r>
            <a:r>
              <a:rPr lang="fi-FI" i="1" dirty="0">
                <a:solidFill>
                  <a:srgbClr val="FF0000"/>
                </a:solidFill>
              </a:rPr>
              <a:t> </a:t>
            </a:r>
            <a:r>
              <a:rPr lang="fi-FI" i="1" dirty="0" err="1">
                <a:solidFill>
                  <a:srgbClr val="FF0000"/>
                </a:solidFill>
              </a:rPr>
              <a:t>anvisninger</a:t>
            </a:r>
            <a:r>
              <a:rPr lang="fi-FI" i="1" dirty="0">
                <a:solidFill>
                  <a:srgbClr val="FF0000"/>
                </a:solidFill>
              </a:rPr>
              <a:t> </a:t>
            </a:r>
            <a:r>
              <a:rPr lang="fi-FI" i="1" dirty="0" err="1">
                <a:solidFill>
                  <a:srgbClr val="FF0000"/>
                </a:solidFill>
              </a:rPr>
              <a:t>er</a:t>
            </a:r>
            <a:r>
              <a:rPr lang="fi-FI" i="1" dirty="0">
                <a:solidFill>
                  <a:srgbClr val="FF0000"/>
                </a:solidFill>
              </a:rPr>
              <a:t> </a:t>
            </a:r>
            <a:r>
              <a:rPr lang="fi-FI" i="1" dirty="0" err="1">
                <a:solidFill>
                  <a:srgbClr val="FF0000"/>
                </a:solidFill>
              </a:rPr>
              <a:t>standarden</a:t>
            </a:r>
            <a:r>
              <a:rPr lang="fi-FI" dirty="0">
                <a:solidFill>
                  <a:srgbClr val="FF0000"/>
                </a:solidFill>
              </a:rPr>
              <a:t>” </a:t>
            </a:r>
            <a:r>
              <a:rPr lang="fi-FI" dirty="0"/>
              <a:t>(</a:t>
            </a:r>
            <a:r>
              <a:rPr lang="fi-FI" i="1" dirty="0">
                <a:solidFill>
                  <a:prstClr val="black"/>
                </a:solidFill>
              </a:rPr>
              <a:t>Afgørelse</a:t>
            </a:r>
            <a:r>
              <a:rPr lang="fi-FI" dirty="0">
                <a:solidFill>
                  <a:prstClr val="black"/>
                </a:solidFill>
              </a:rPr>
              <a:t>, k. 235).</a:t>
            </a:r>
            <a:r>
              <a:rPr lang="fi-FI" dirty="0"/>
              <a:t> </a:t>
            </a:r>
          </a:p>
          <a:p>
            <a:endParaRPr lang="fi-FI" dirty="0"/>
          </a:p>
          <a:p>
            <a:r>
              <a:rPr lang="fi-FI" dirty="0"/>
              <a:t>Teknisen työryhmän </a:t>
            </a:r>
            <a:r>
              <a:rPr lang="fi-FI" u="sng" dirty="0"/>
              <a:t>jäsenistön laaja-alaisuus </a:t>
            </a:r>
            <a:r>
              <a:rPr lang="fi-FI" dirty="0"/>
              <a:t>on omiaan varmistamaan julkaisun sisällön, erityisesti teknisten luokitusten, </a:t>
            </a:r>
            <a:r>
              <a:rPr lang="fi-FI" u="sng" dirty="0"/>
              <a:t>objektiivisen luonteen</a:t>
            </a:r>
            <a:r>
              <a:rPr lang="fi-FI" dirty="0"/>
              <a:t> komission horisontaalisten suuntaviivojen ja Tanskan kilpailuviranomaisen päätöksen tarkoittamalla tavalla. </a:t>
            </a:r>
            <a:r>
              <a:rPr lang="fi-FI" dirty="0">
                <a:solidFill>
                  <a:srgbClr val="FF0000"/>
                </a:solidFill>
              </a:rPr>
              <a:t>Vrt. TOR-ohjeiden laatijoina vain kaksi alan (ainoaa) toimijaa.</a:t>
            </a:r>
          </a:p>
          <a:p>
            <a:endParaRPr lang="fi-FI" dirty="0">
              <a:solidFill>
                <a:srgbClr val="FF0000"/>
              </a:solidFill>
            </a:endParaRPr>
          </a:p>
          <a:p>
            <a:r>
              <a:rPr lang="fi-FI" dirty="0"/>
              <a:t>Julkaisun laatimisprosessin </a:t>
            </a:r>
            <a:r>
              <a:rPr lang="fi-FI" u="sng" dirty="0"/>
              <a:t>vapaata osallistumista ja läpinäkyvyyttä</a:t>
            </a:r>
            <a:r>
              <a:rPr lang="fi-FI" dirty="0"/>
              <a:t> tukee myös </a:t>
            </a:r>
            <a:r>
              <a:rPr lang="fi-FI" u="sng" dirty="0"/>
              <a:t>lausuntokäytäntö</a:t>
            </a:r>
            <a:r>
              <a:rPr lang="fi-FI" dirty="0"/>
              <a:t>, jossa Kattoliiton koko jäsenistöltä sekä ulkopuolisilta asiantuntijoilta (mm. RIL, RTS, RT, SPYRY, </a:t>
            </a:r>
            <a:r>
              <a:rPr lang="fi-FI" dirty="0" err="1"/>
              <a:t>Vahanen</a:t>
            </a:r>
            <a:r>
              <a:rPr lang="fi-FI" dirty="0"/>
              <a:t>) pyydetään lausuntoa julkaisun sisällöstä. Jos osallistuminen standardien laatimismenettelyyn ei ole täysin vapaata, kilpailun rajoittumisen riskejä voidaan vähentää antamalla tietoja ja kuulemalla standardoinnin ulkopuolelle jääneitä tahoja standardointimenettelyn aikana (</a:t>
            </a:r>
            <a:r>
              <a:rPr lang="fi-FI" i="1" dirty="0"/>
              <a:t>Suuntaviivat</a:t>
            </a:r>
            <a:r>
              <a:rPr lang="fi-FI" dirty="0"/>
              <a:t>, k. 295). </a:t>
            </a:r>
          </a:p>
          <a:p>
            <a:endParaRPr lang="fi-FI" dirty="0"/>
          </a:p>
          <a:p>
            <a:r>
              <a:rPr lang="fi-FI" dirty="0"/>
              <a:t>Monet julkaisun teknisistä luokituksista ovat syntyneet </a:t>
            </a:r>
            <a:r>
              <a:rPr lang="fi-FI" u="sng" dirty="0"/>
              <a:t>yhteistyössä riippumattomien tutkimuslaitosten kanssa </a:t>
            </a:r>
            <a:r>
              <a:rPr lang="fi-FI" dirty="0"/>
              <a:t>(</a:t>
            </a:r>
            <a:r>
              <a:rPr lang="fi-FI" i="1" dirty="0"/>
              <a:t>Höyrynsulkuluokitus</a:t>
            </a:r>
            <a:r>
              <a:rPr lang="fi-FI" dirty="0"/>
              <a:t>: Tampereen teknillinen yliopisto; </a:t>
            </a:r>
            <a:r>
              <a:rPr lang="fi-FI" i="1" dirty="0"/>
              <a:t>PVC-</a:t>
            </a:r>
            <a:r>
              <a:rPr lang="fi-FI" i="1" dirty="0" err="1"/>
              <a:t>kermien</a:t>
            </a:r>
            <a:r>
              <a:rPr lang="fi-FI" i="1" dirty="0"/>
              <a:t> laatuvaatimukset</a:t>
            </a:r>
            <a:r>
              <a:rPr lang="fi-FI" dirty="0"/>
              <a:t>:  </a:t>
            </a:r>
            <a:r>
              <a:rPr lang="fi-FI" dirty="0" err="1"/>
              <a:t>Vahanen</a:t>
            </a:r>
            <a:r>
              <a:rPr lang="fi-FI" dirty="0"/>
              <a:t> Oy, Aalto-yliopisto; </a:t>
            </a:r>
            <a:r>
              <a:rPr lang="fi-FI" i="1" dirty="0"/>
              <a:t>aluskateluokitus</a:t>
            </a:r>
            <a:r>
              <a:rPr lang="fi-FI" dirty="0"/>
              <a:t>: VTT).  </a:t>
            </a:r>
          </a:p>
          <a:p>
            <a:endParaRPr lang="fi-FI" dirty="0"/>
          </a:p>
          <a:p>
            <a:r>
              <a:rPr lang="fi-FI" dirty="0"/>
              <a:t>Kattoliitolla ei ole käytössä </a:t>
            </a:r>
            <a:r>
              <a:rPr lang="fi-FI" i="1" dirty="0"/>
              <a:t>Toimivat katot </a:t>
            </a:r>
            <a:r>
              <a:rPr lang="fi-FI" dirty="0"/>
              <a:t>-tuotemerkkiä. </a:t>
            </a:r>
            <a:r>
              <a:rPr lang="fi-FI" dirty="0">
                <a:solidFill>
                  <a:schemeClr val="accent3"/>
                </a:solidFill>
              </a:rPr>
              <a:t>Vrt. TOR </a:t>
            </a:r>
            <a:r>
              <a:rPr lang="fi-FI" dirty="0" err="1">
                <a:solidFill>
                  <a:schemeClr val="accent3"/>
                </a:solidFill>
              </a:rPr>
              <a:t>Godkendt</a:t>
            </a:r>
            <a:r>
              <a:rPr lang="fi-FI" dirty="0"/>
              <a:t>.</a:t>
            </a:r>
          </a:p>
        </p:txBody>
      </p:sp>
      <p:sp>
        <p:nvSpPr>
          <p:cNvPr id="6" name="Slide Number Placeholder 5"/>
          <p:cNvSpPr>
            <a:spLocks noGrp="1"/>
          </p:cNvSpPr>
          <p:nvPr>
            <p:ph type="sldNum" sz="quarter" idx="12"/>
          </p:nvPr>
        </p:nvSpPr>
        <p:spPr/>
        <p:txBody>
          <a:bodyPr/>
          <a:lstStyle/>
          <a:p>
            <a:pPr>
              <a:defRPr/>
            </a:pPr>
            <a:fld id="{4C62E98F-BF79-4DBF-8345-D4C3521C17A8}" type="slidenum">
              <a:rPr lang="en-US" smtClean="0"/>
              <a:pPr>
                <a:defRPr/>
              </a:pPr>
              <a:t>34</a:t>
            </a:fld>
            <a:endParaRPr lang="en-US" dirty="0"/>
          </a:p>
        </p:txBody>
      </p:sp>
      <p:sp>
        <p:nvSpPr>
          <p:cNvPr id="4" name="Date Placeholder 3"/>
          <p:cNvSpPr>
            <a:spLocks noGrp="1"/>
          </p:cNvSpPr>
          <p:nvPr>
            <p:ph type="dt" sz="half" idx="10"/>
          </p:nvPr>
        </p:nvSpPr>
        <p:spPr/>
        <p:txBody>
          <a:bodyPr/>
          <a:lstStyle/>
          <a:p>
            <a:pPr>
              <a:defRPr/>
            </a:pPr>
            <a:r>
              <a:rPr lang="fi-FI"/>
              <a:t>6.2.2018</a:t>
            </a:r>
            <a:endParaRPr lang="en-US"/>
          </a:p>
        </p:txBody>
      </p:sp>
    </p:spTree>
    <p:extLst>
      <p:ext uri="{BB962C8B-B14F-4D97-AF65-F5344CB8AC3E}">
        <p14:creationId xmlns:p14="http://schemas.microsoft.com/office/powerpoint/2010/main" val="20680350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4) toimenpidesuositukset</a:t>
            </a:r>
          </a:p>
        </p:txBody>
      </p:sp>
      <p:sp>
        <p:nvSpPr>
          <p:cNvPr id="3" name="Content Placeholder 2"/>
          <p:cNvSpPr>
            <a:spLocks noGrp="1"/>
          </p:cNvSpPr>
          <p:nvPr>
            <p:ph idx="1"/>
          </p:nvPr>
        </p:nvSpPr>
        <p:spPr>
          <a:xfrm>
            <a:off x="468314" y="843558"/>
            <a:ext cx="8207375" cy="3836442"/>
          </a:xfrm>
        </p:spPr>
        <p:txBody>
          <a:bodyPr>
            <a:normAutofit fontScale="85000" lnSpcReduction="10000"/>
          </a:bodyPr>
          <a:lstStyle/>
          <a:p>
            <a:pPr marL="0" indent="0">
              <a:buNone/>
            </a:pPr>
            <a:r>
              <a:rPr lang="fi-FI" b="1" dirty="0"/>
              <a:t>Lähtökohta: </a:t>
            </a:r>
            <a:r>
              <a:rPr lang="fi-FI" dirty="0"/>
              <a:t>Kattoliiton nykyisessä toiminnassa </a:t>
            </a:r>
            <a:r>
              <a:rPr lang="fi-FI" u="sng" dirty="0"/>
              <a:t>ei hälyttäviä kilpailuoikeudellisia riskejä</a:t>
            </a:r>
            <a:r>
              <a:rPr lang="fi-FI" dirty="0"/>
              <a:t>. Hienosäätöä kaipaavat kuitenkin seuraavat asiat: </a:t>
            </a:r>
          </a:p>
          <a:p>
            <a:pPr marL="0" indent="0">
              <a:buNone/>
            </a:pPr>
            <a:r>
              <a:rPr lang="fi-FI" dirty="0"/>
              <a:t>  </a:t>
            </a:r>
          </a:p>
          <a:p>
            <a:r>
              <a:rPr lang="fi-FI" b="1" dirty="0"/>
              <a:t>Ei-velvoittavuus</a:t>
            </a:r>
            <a:r>
              <a:rPr lang="fi-FI" dirty="0"/>
              <a:t>:</a:t>
            </a:r>
            <a:r>
              <a:rPr lang="fi-FI" b="1" dirty="0"/>
              <a:t> </a:t>
            </a:r>
            <a:r>
              <a:rPr lang="fi-FI" i="1" dirty="0"/>
              <a:t>Toimivat katot </a:t>
            </a:r>
            <a:r>
              <a:rPr lang="fi-FI" dirty="0"/>
              <a:t>-julkaisussa tulisi selvemmin tuoda esille, että kysymys ei ole ehdottomasta määräyskokoelmasta tai standardista: </a:t>
            </a:r>
            <a:r>
              <a:rPr lang="fi-FI" dirty="0">
                <a:solidFill>
                  <a:schemeClr val="accent3"/>
                </a:solidFill>
              </a:rPr>
              <a:t>ohjeista</a:t>
            </a:r>
            <a:r>
              <a:rPr lang="fi-FI" dirty="0"/>
              <a:t> </a:t>
            </a:r>
            <a:r>
              <a:rPr lang="fi-FI" dirty="0">
                <a:solidFill>
                  <a:schemeClr val="accent3"/>
                </a:solidFill>
              </a:rPr>
              <a:t>poikkeamisen perustelemista koskeva lause on nykyisellään harhaanjohtava ja tulisi poistaa</a:t>
            </a:r>
            <a:r>
              <a:rPr lang="fi-FI" dirty="0"/>
              <a:t>. Kattoliiton toiminnassa tulisi myös välttää käyttämästä sanaa ”standardi” suhteessa julkaisun teknisiin luokituksiin.</a:t>
            </a:r>
          </a:p>
          <a:p>
            <a:r>
              <a:rPr lang="fi-FI" b="1" dirty="0"/>
              <a:t>Läpinäkyvyys</a:t>
            </a:r>
            <a:r>
              <a:rPr lang="fi-FI" dirty="0"/>
              <a:t>: julkaisu voisi sisältää yksityiskohtaisemman </a:t>
            </a:r>
            <a:r>
              <a:rPr lang="fi-FI" dirty="0">
                <a:solidFill>
                  <a:schemeClr val="accent3"/>
                </a:solidFill>
              </a:rPr>
              <a:t>kuvauksen julkaisun sisällön määrittelyprosessista</a:t>
            </a:r>
            <a:r>
              <a:rPr lang="fi-FI" dirty="0"/>
              <a:t>, ml. Kattoliiton valmisteluun osallistuvat toimielinten ja jäsenten, ulkopuolisten lausunnonantajien sekä yhteistyökumppanien roolit jne.</a:t>
            </a:r>
          </a:p>
          <a:p>
            <a:r>
              <a:rPr lang="fi-FI" b="1" dirty="0"/>
              <a:t>Vapaa osallistuminen</a:t>
            </a:r>
            <a:r>
              <a:rPr lang="fi-FI" dirty="0"/>
              <a:t>: </a:t>
            </a:r>
            <a:r>
              <a:rPr lang="fi-FI" i="1" dirty="0"/>
              <a:t>Toimivat katot </a:t>
            </a:r>
            <a:r>
              <a:rPr lang="fi-FI" dirty="0"/>
              <a:t>-pientyöryhmän osalta tulisi harkita jäsenistön muokkaamista nykyistä </a:t>
            </a:r>
            <a:r>
              <a:rPr lang="fi-FI" dirty="0">
                <a:solidFill>
                  <a:schemeClr val="accent3"/>
                </a:solidFill>
              </a:rPr>
              <a:t>2-3 toimijaa laaja-alaisemmaksi</a:t>
            </a:r>
            <a:r>
              <a:rPr lang="fi-FI" dirty="0"/>
              <a:t>. Toisaalta pientyöryhmän toiminta tulisi alistaa Teknisen työryhmän (jossa laaja-alaisempi toimialan edustus) valvontaan [– kuten todennäköisesti tilanne jo onkin.]</a:t>
            </a:r>
          </a:p>
          <a:p>
            <a:r>
              <a:rPr lang="fi-FI" b="1" dirty="0"/>
              <a:t>Julkaisussa esipuheessa voisi todeta: </a:t>
            </a:r>
            <a:r>
              <a:rPr lang="fi-FI" dirty="0"/>
              <a:t>”Julkaisun laadinnassa on otettu huomioon kilpailulainsäädännön vaatimukset”.</a:t>
            </a:r>
          </a:p>
          <a:p>
            <a:endParaRPr lang="fi-FI" dirty="0"/>
          </a:p>
        </p:txBody>
      </p:sp>
      <p:sp>
        <p:nvSpPr>
          <p:cNvPr id="6" name="Slide Number Placeholder 5"/>
          <p:cNvSpPr>
            <a:spLocks noGrp="1"/>
          </p:cNvSpPr>
          <p:nvPr>
            <p:ph type="sldNum" sz="quarter" idx="12"/>
          </p:nvPr>
        </p:nvSpPr>
        <p:spPr/>
        <p:txBody>
          <a:bodyPr/>
          <a:lstStyle/>
          <a:p>
            <a:pPr>
              <a:defRPr/>
            </a:pPr>
            <a:fld id="{4C62E98F-BF79-4DBF-8345-D4C3521C17A8}" type="slidenum">
              <a:rPr lang="en-US" smtClean="0"/>
              <a:pPr>
                <a:defRPr/>
              </a:pPr>
              <a:t>35</a:t>
            </a:fld>
            <a:endParaRPr lang="en-US" dirty="0"/>
          </a:p>
        </p:txBody>
      </p:sp>
      <p:sp>
        <p:nvSpPr>
          <p:cNvPr id="4" name="Date Placeholder 3"/>
          <p:cNvSpPr>
            <a:spLocks noGrp="1"/>
          </p:cNvSpPr>
          <p:nvPr>
            <p:ph type="dt" sz="half" idx="10"/>
          </p:nvPr>
        </p:nvSpPr>
        <p:spPr/>
        <p:txBody>
          <a:bodyPr/>
          <a:lstStyle/>
          <a:p>
            <a:pPr>
              <a:defRPr/>
            </a:pPr>
            <a:r>
              <a:rPr lang="fi-FI"/>
              <a:t>6.2.2018</a:t>
            </a:r>
            <a:endParaRPr lang="en-US"/>
          </a:p>
        </p:txBody>
      </p:sp>
    </p:spTree>
    <p:extLst>
      <p:ext uri="{BB962C8B-B14F-4D97-AF65-F5344CB8AC3E}">
        <p14:creationId xmlns:p14="http://schemas.microsoft.com/office/powerpoint/2010/main" val="40223909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CONTACT</a:t>
            </a:r>
            <a:br>
              <a:rPr lang="fi-FI"/>
            </a:br>
            <a:r>
              <a:rPr lang="fi-FI"/>
              <a:t>INFORMATION</a:t>
            </a:r>
            <a:endParaRPr lang="fi-FI" dirty="0"/>
          </a:p>
        </p:txBody>
      </p:sp>
      <p:sp>
        <p:nvSpPr>
          <p:cNvPr id="3" name="Text Placeholder 2"/>
          <p:cNvSpPr>
            <a:spLocks noGrp="1"/>
          </p:cNvSpPr>
          <p:nvPr>
            <p:ph type="body" sz="quarter" idx="10"/>
          </p:nvPr>
        </p:nvSpPr>
        <p:spPr/>
        <p:txBody>
          <a:bodyPr/>
          <a:lstStyle/>
          <a:p>
            <a:r>
              <a:rPr lang="en-US" dirty="0"/>
              <a:t>BORENIUS ATTORNEYS LTD</a:t>
            </a:r>
            <a:endParaRPr lang="fi-FI" dirty="0"/>
          </a:p>
        </p:txBody>
      </p:sp>
      <p:sp>
        <p:nvSpPr>
          <p:cNvPr id="4" name="Text Placeholder 3"/>
          <p:cNvSpPr>
            <a:spLocks noGrp="1"/>
          </p:cNvSpPr>
          <p:nvPr>
            <p:ph type="body" sz="quarter" idx="11"/>
          </p:nvPr>
        </p:nvSpPr>
        <p:spPr/>
        <p:txBody>
          <a:bodyPr/>
          <a:lstStyle/>
          <a:p>
            <a:r>
              <a:rPr lang="fi-FI"/>
              <a:t>Eteläesplanadi 2, FI-00130 HELSINKI, FINLAND</a:t>
            </a:r>
            <a:endParaRPr lang="fi-FI" dirty="0"/>
          </a:p>
        </p:txBody>
      </p:sp>
      <p:sp>
        <p:nvSpPr>
          <p:cNvPr id="5" name="Text Placeholder 4"/>
          <p:cNvSpPr>
            <a:spLocks noGrp="1"/>
          </p:cNvSpPr>
          <p:nvPr>
            <p:ph type="body" sz="quarter" idx="12"/>
          </p:nvPr>
        </p:nvSpPr>
        <p:spPr/>
        <p:txBody>
          <a:bodyPr/>
          <a:lstStyle/>
          <a:p>
            <a:r>
              <a:rPr lang="en-US"/>
              <a:t>Office:	+358 20 713 33</a:t>
            </a:r>
          </a:p>
          <a:p>
            <a:r>
              <a:rPr lang="fr-FR"/>
              <a:t>Fax:	+358 20 713 3499</a:t>
            </a:r>
            <a:endParaRPr lang="fi-FI" dirty="0"/>
          </a:p>
        </p:txBody>
      </p:sp>
      <p:sp>
        <p:nvSpPr>
          <p:cNvPr id="6" name="Text Placeholder 5"/>
          <p:cNvSpPr>
            <a:spLocks noGrp="1"/>
          </p:cNvSpPr>
          <p:nvPr>
            <p:ph type="body" sz="quarter" idx="13"/>
          </p:nvPr>
        </p:nvSpPr>
        <p:spPr/>
        <p:txBody>
          <a:bodyPr/>
          <a:lstStyle/>
          <a:p>
            <a:r>
              <a:rPr lang="fi-FI"/>
              <a:t>Email:	info@borenius.com</a:t>
            </a:r>
          </a:p>
          <a:p>
            <a:r>
              <a:rPr lang="fi-FI"/>
              <a:t>Web:	www.borenius.com</a:t>
            </a:r>
            <a:endParaRPr lang="fi-FI" dirty="0"/>
          </a:p>
        </p:txBody>
      </p:sp>
    </p:spTree>
    <p:extLst>
      <p:ext uri="{BB962C8B-B14F-4D97-AF65-F5344CB8AC3E}">
        <p14:creationId xmlns:p14="http://schemas.microsoft.com/office/powerpoint/2010/main" val="760041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Esityksen rakenne</a:t>
            </a:r>
          </a:p>
        </p:txBody>
      </p:sp>
      <p:sp>
        <p:nvSpPr>
          <p:cNvPr id="3" name="Content Placeholder 2"/>
          <p:cNvSpPr>
            <a:spLocks noGrp="1"/>
          </p:cNvSpPr>
          <p:nvPr>
            <p:ph idx="1"/>
          </p:nvPr>
        </p:nvSpPr>
        <p:spPr/>
        <p:txBody>
          <a:bodyPr/>
          <a:lstStyle/>
          <a:p>
            <a:pPr marL="342900" indent="-342900">
              <a:buAutoNum type="arabicParenR"/>
            </a:pPr>
            <a:r>
              <a:rPr lang="fi-FI" dirty="0"/>
              <a:t>Kilpailuoikeudellinen suhtautuminen standardointisopimuksiin komission horisontaalisen yhteistyön suuntaviivoissa</a:t>
            </a:r>
          </a:p>
          <a:p>
            <a:pPr marL="342900" indent="-342900">
              <a:buAutoNum type="arabicParenR"/>
            </a:pPr>
            <a:endParaRPr lang="fi-FI" dirty="0"/>
          </a:p>
          <a:p>
            <a:pPr marL="342900" indent="-342900">
              <a:buAutoNum type="arabicParenR"/>
            </a:pPr>
            <a:r>
              <a:rPr lang="fi-FI" dirty="0"/>
              <a:t>Tanskan kilpailuviranomaisen 31.5.2017 antaman kattotoimialaa koskevan päätöksen analyysi</a:t>
            </a:r>
          </a:p>
          <a:p>
            <a:pPr marL="342900" indent="-342900">
              <a:buAutoNum type="arabicParenR"/>
            </a:pPr>
            <a:endParaRPr lang="fi-FI" dirty="0"/>
          </a:p>
          <a:p>
            <a:pPr marL="342900" indent="-342900">
              <a:buAutoNum type="arabicParenR"/>
            </a:pPr>
            <a:r>
              <a:rPr lang="fi-FI" dirty="0"/>
              <a:t>Arvio </a:t>
            </a:r>
            <a:r>
              <a:rPr lang="fi-FI" i="1" dirty="0"/>
              <a:t>Toimivat katot 2013 </a:t>
            </a:r>
            <a:r>
              <a:rPr lang="fi-FI" dirty="0"/>
              <a:t>-julkaisun suhteesta komission suuntaviivoihin ja Tanskan kilpailuviranomaisen päätökseen</a:t>
            </a:r>
          </a:p>
          <a:p>
            <a:pPr marL="342900" indent="-342900">
              <a:buAutoNum type="arabicParenR"/>
            </a:pPr>
            <a:endParaRPr lang="fi-FI" dirty="0"/>
          </a:p>
          <a:p>
            <a:pPr marL="342900" indent="-342900">
              <a:buAutoNum type="arabicParenR"/>
            </a:pPr>
            <a:r>
              <a:rPr lang="fi-FI" dirty="0"/>
              <a:t>Toimenpidesuositukset</a:t>
            </a:r>
          </a:p>
          <a:p>
            <a:pPr marL="0" indent="0">
              <a:buNone/>
            </a:pPr>
            <a:endParaRPr lang="fi-FI" dirty="0"/>
          </a:p>
          <a:p>
            <a:pPr marL="0" indent="0">
              <a:buNone/>
            </a:pPr>
            <a:endParaRPr lang="fi-FI" dirty="0"/>
          </a:p>
        </p:txBody>
      </p:sp>
      <p:sp>
        <p:nvSpPr>
          <p:cNvPr id="6" name="Slide Number Placeholder 5"/>
          <p:cNvSpPr>
            <a:spLocks noGrp="1"/>
          </p:cNvSpPr>
          <p:nvPr>
            <p:ph type="sldNum" sz="quarter" idx="12"/>
          </p:nvPr>
        </p:nvSpPr>
        <p:spPr/>
        <p:txBody>
          <a:bodyPr/>
          <a:lstStyle/>
          <a:p>
            <a:pPr>
              <a:defRPr/>
            </a:pPr>
            <a:fld id="{4C62E98F-BF79-4DBF-8345-D4C3521C17A8}" type="slidenum">
              <a:rPr lang="en-US" smtClean="0"/>
              <a:pPr>
                <a:defRPr/>
              </a:pPr>
              <a:t>4</a:t>
            </a:fld>
            <a:endParaRPr lang="en-US" dirty="0"/>
          </a:p>
        </p:txBody>
      </p:sp>
      <p:sp>
        <p:nvSpPr>
          <p:cNvPr id="4" name="Date Placeholder 3"/>
          <p:cNvSpPr>
            <a:spLocks noGrp="1"/>
          </p:cNvSpPr>
          <p:nvPr>
            <p:ph type="dt" sz="half" idx="10"/>
          </p:nvPr>
        </p:nvSpPr>
        <p:spPr/>
        <p:txBody>
          <a:bodyPr/>
          <a:lstStyle/>
          <a:p>
            <a:pPr>
              <a:defRPr/>
            </a:pPr>
            <a:r>
              <a:rPr lang="fi-FI"/>
              <a:t>6.2.2018</a:t>
            </a:r>
            <a:endParaRPr lang="en-US"/>
          </a:p>
        </p:txBody>
      </p:sp>
    </p:spTree>
    <p:extLst>
      <p:ext uri="{BB962C8B-B14F-4D97-AF65-F5344CB8AC3E}">
        <p14:creationId xmlns:p14="http://schemas.microsoft.com/office/powerpoint/2010/main" val="2681851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1) standardointisopimukset</a:t>
            </a:r>
          </a:p>
        </p:txBody>
      </p:sp>
      <p:sp>
        <p:nvSpPr>
          <p:cNvPr id="3" name="Content Placeholder 2"/>
          <p:cNvSpPr>
            <a:spLocks noGrp="1"/>
          </p:cNvSpPr>
          <p:nvPr>
            <p:ph idx="1"/>
          </p:nvPr>
        </p:nvSpPr>
        <p:spPr/>
        <p:txBody>
          <a:bodyPr>
            <a:normAutofit fontScale="92500" lnSpcReduction="20000"/>
          </a:bodyPr>
          <a:lstStyle/>
          <a:p>
            <a:r>
              <a:rPr lang="fi-FI" b="1" dirty="0"/>
              <a:t>Arvioinnin pohja</a:t>
            </a:r>
            <a:r>
              <a:rPr lang="fi-FI" dirty="0"/>
              <a:t>: </a:t>
            </a:r>
            <a:r>
              <a:rPr lang="fi-FI" i="1" dirty="0"/>
              <a:t>Suuntaviivat Euroopan unionin toiminnasta tehdyn sopimuksen 101 artiklan soveltamisesta horisontaalista yhteistyötä koskeviin sopimuksiin </a:t>
            </a:r>
            <a:r>
              <a:rPr lang="fi-FI" dirty="0"/>
              <a:t>(2011/C 11/01) sekä suuntaviivojen taustalla oleva </a:t>
            </a:r>
            <a:r>
              <a:rPr lang="fi-FI" dirty="0" err="1"/>
              <a:t>EUTI:n</a:t>
            </a:r>
            <a:r>
              <a:rPr lang="fi-FI" dirty="0"/>
              <a:t> oikeuskäytäntö.</a:t>
            </a:r>
          </a:p>
          <a:p>
            <a:r>
              <a:rPr lang="fi-FI" b="1" dirty="0"/>
              <a:t>Määritelmä</a:t>
            </a:r>
            <a:r>
              <a:rPr lang="fi-FI" dirty="0"/>
              <a:t>: </a:t>
            </a:r>
            <a:r>
              <a:rPr lang="fi-FI" dirty="0">
                <a:solidFill>
                  <a:srgbClr val="000000"/>
                </a:solidFill>
                <a:latin typeface="EUAlbertina"/>
              </a:rPr>
              <a:t>standardointisopimusten ensisijaisena tarkoituksena on määritellä </a:t>
            </a:r>
            <a:r>
              <a:rPr lang="fi-FI" u="sng" dirty="0">
                <a:solidFill>
                  <a:srgbClr val="000000"/>
                </a:solidFill>
                <a:latin typeface="EUAlbertina"/>
              </a:rPr>
              <a:t>tekniset tai laadulliset vaatimukset</a:t>
            </a:r>
            <a:r>
              <a:rPr lang="fi-FI" dirty="0">
                <a:solidFill>
                  <a:srgbClr val="000000"/>
                </a:solidFill>
                <a:latin typeface="EUAlbertina"/>
              </a:rPr>
              <a:t>, joita nykyisten tai tulevien tuotteiden, tuotantoprosessien, palveluiden tai menetelmien on vastattava. Standardointisopimukset voivat koskea useita tekijöitä, kuten tietyn tuotteen eri laatuja tai kokoja taikka </a:t>
            </a:r>
            <a:r>
              <a:rPr lang="fi-FI" u="sng" dirty="0">
                <a:solidFill>
                  <a:srgbClr val="000000"/>
                </a:solidFill>
                <a:latin typeface="EUAlbertina"/>
              </a:rPr>
              <a:t>teknisiä eritelmiä</a:t>
            </a:r>
            <a:r>
              <a:rPr lang="fi-FI" i="1" dirty="0">
                <a:solidFill>
                  <a:srgbClr val="000000"/>
                </a:solidFill>
                <a:latin typeface="EUAlbertina"/>
              </a:rPr>
              <a:t> </a:t>
            </a:r>
            <a:r>
              <a:rPr lang="fi-FI" dirty="0">
                <a:solidFill>
                  <a:srgbClr val="000000"/>
                </a:solidFill>
                <a:latin typeface="EUAlbertina"/>
              </a:rPr>
              <a:t>tuote- tai palvelumarkkinoilla, joilla yhteensopivuus ja -käytettävyys muiden tuotteiden tai järjestelmien kanssa on olennaista. Standardina voidaan pitää myös </a:t>
            </a:r>
            <a:r>
              <a:rPr lang="fi-FI" u="sng" dirty="0">
                <a:solidFill>
                  <a:srgbClr val="000000"/>
                </a:solidFill>
                <a:latin typeface="EUAlbertina"/>
              </a:rPr>
              <a:t>laatumerkin</a:t>
            </a:r>
            <a:r>
              <a:rPr lang="fi-FI" dirty="0">
                <a:solidFill>
                  <a:srgbClr val="000000"/>
                </a:solidFill>
                <a:latin typeface="EUAlbertina"/>
              </a:rPr>
              <a:t> saamisen tai sääntelyviranomaisen hyväksynnän edellyttämiä ehtoja (</a:t>
            </a:r>
            <a:r>
              <a:rPr lang="fi-FI" i="1" dirty="0">
                <a:solidFill>
                  <a:srgbClr val="000000"/>
                </a:solidFill>
                <a:latin typeface="EUAlbertina"/>
              </a:rPr>
              <a:t>Suuntaviivat</a:t>
            </a:r>
            <a:r>
              <a:rPr lang="fi-FI" dirty="0">
                <a:solidFill>
                  <a:srgbClr val="000000"/>
                </a:solidFill>
                <a:latin typeface="EUAlbertina"/>
              </a:rPr>
              <a:t>, k. 257).  </a:t>
            </a:r>
          </a:p>
          <a:p>
            <a:r>
              <a:rPr lang="fi-FI" dirty="0">
                <a:solidFill>
                  <a:srgbClr val="000000"/>
                </a:solidFill>
                <a:latin typeface="EUAlbertina"/>
              </a:rPr>
              <a:t>Standardointi voi toteutua eri muodoissa, kuten tunnustettujen eurooppalaisten tai kansallisten standardointielinten hyväksyminä yksimielisyyteen perustuvina standardeina, erilaisten konsortioiden ja foorumeiden kautta tai i</a:t>
            </a:r>
            <a:r>
              <a:rPr lang="fi-FI" u="sng" dirty="0">
                <a:solidFill>
                  <a:srgbClr val="000000"/>
                </a:solidFill>
                <a:latin typeface="EUAlbertina"/>
              </a:rPr>
              <a:t>tsenäisten yritysten välisinä</a:t>
            </a:r>
            <a:r>
              <a:rPr lang="fi-FI" dirty="0">
                <a:solidFill>
                  <a:srgbClr val="000000"/>
                </a:solidFill>
                <a:latin typeface="EUAlbertina"/>
              </a:rPr>
              <a:t> sopimuksina (</a:t>
            </a:r>
            <a:r>
              <a:rPr lang="fi-FI" i="1" dirty="0">
                <a:solidFill>
                  <a:srgbClr val="000000"/>
                </a:solidFill>
                <a:latin typeface="EUAlbertina"/>
              </a:rPr>
              <a:t>Suuntaviivat</a:t>
            </a:r>
            <a:r>
              <a:rPr lang="fi-FI" dirty="0">
                <a:solidFill>
                  <a:srgbClr val="000000"/>
                </a:solidFill>
                <a:latin typeface="EUAlbertina"/>
              </a:rPr>
              <a:t>, k. 257, v. 1).</a:t>
            </a:r>
            <a:endParaRPr lang="fi-FI" dirty="0"/>
          </a:p>
        </p:txBody>
      </p:sp>
      <p:sp>
        <p:nvSpPr>
          <p:cNvPr id="6" name="Slide Number Placeholder 5"/>
          <p:cNvSpPr>
            <a:spLocks noGrp="1"/>
          </p:cNvSpPr>
          <p:nvPr>
            <p:ph type="sldNum" sz="quarter" idx="12"/>
          </p:nvPr>
        </p:nvSpPr>
        <p:spPr/>
        <p:txBody>
          <a:bodyPr/>
          <a:lstStyle/>
          <a:p>
            <a:pPr>
              <a:defRPr/>
            </a:pPr>
            <a:fld id="{4C62E98F-BF79-4DBF-8345-D4C3521C17A8}" type="slidenum">
              <a:rPr lang="en-US" smtClean="0"/>
              <a:pPr>
                <a:defRPr/>
              </a:pPr>
              <a:t>5</a:t>
            </a:fld>
            <a:endParaRPr lang="en-US" dirty="0"/>
          </a:p>
        </p:txBody>
      </p:sp>
      <p:sp>
        <p:nvSpPr>
          <p:cNvPr id="4" name="Date Placeholder 3"/>
          <p:cNvSpPr>
            <a:spLocks noGrp="1"/>
          </p:cNvSpPr>
          <p:nvPr>
            <p:ph type="dt" sz="half" idx="10"/>
          </p:nvPr>
        </p:nvSpPr>
        <p:spPr/>
        <p:txBody>
          <a:bodyPr/>
          <a:lstStyle/>
          <a:p>
            <a:pPr>
              <a:defRPr/>
            </a:pPr>
            <a:r>
              <a:rPr lang="fi-FI"/>
              <a:t>6.2.2018</a:t>
            </a:r>
            <a:endParaRPr lang="en-US"/>
          </a:p>
        </p:txBody>
      </p:sp>
    </p:spTree>
    <p:extLst>
      <p:ext uri="{BB962C8B-B14F-4D97-AF65-F5344CB8AC3E}">
        <p14:creationId xmlns:p14="http://schemas.microsoft.com/office/powerpoint/2010/main" val="3413193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Standardointisopimusten myönteiset kilpailuvaikutukset</a:t>
            </a:r>
          </a:p>
        </p:txBody>
      </p:sp>
      <p:sp>
        <p:nvSpPr>
          <p:cNvPr id="3" name="Content Placeholder 2"/>
          <p:cNvSpPr>
            <a:spLocks noGrp="1"/>
          </p:cNvSpPr>
          <p:nvPr>
            <p:ph idx="1"/>
          </p:nvPr>
        </p:nvSpPr>
        <p:spPr/>
        <p:txBody>
          <a:bodyPr/>
          <a:lstStyle/>
          <a:p>
            <a:r>
              <a:rPr lang="fi-FI" b="1" dirty="0"/>
              <a:t>Pääsääntö</a:t>
            </a:r>
            <a:r>
              <a:rPr lang="fi-FI" dirty="0"/>
              <a:t>: standardeihin suhtaudutaan kilpailuoikeudessa myönteisesti.</a:t>
            </a:r>
          </a:p>
          <a:p>
            <a:r>
              <a:rPr lang="fi-FI" dirty="0"/>
              <a:t>Standardointisopimuksilla on yleensä </a:t>
            </a:r>
            <a:r>
              <a:rPr lang="fi-FI" u="sng" dirty="0"/>
              <a:t>huomattavia myönteisiä taloudellisia vaikutuksia</a:t>
            </a:r>
            <a:r>
              <a:rPr lang="fi-FI" dirty="0"/>
              <a:t>, sillä ne esimerkiksi edistävät pääsyä toisten jäsenvaltioiden markkinoille sisämarkkinoilla ja kannustavat kehittämään uusia ja parempia tuotteita/markkinoita ja parantamaan tarjontaolosuhteita. Näin ollen </a:t>
            </a:r>
            <a:r>
              <a:rPr lang="fi-FI" u="sng" dirty="0"/>
              <a:t>standardit yleensä lisäävät kilpailua</a:t>
            </a:r>
            <a:r>
              <a:rPr lang="fi-FI" dirty="0"/>
              <a:t> ja supistavat tuotanto- ja myyntikustannuksia, mikä hyödyttää talouselämää kokonaisuutena tarkasteltuna. Standardien avulla voidaan ylläpitää laatua ja parantaa sitä, toimittaa tietoja ja varmistaa </a:t>
            </a:r>
            <a:r>
              <a:rPr lang="fi-FI" dirty="0" err="1"/>
              <a:t>yhteentoimivuus</a:t>
            </a:r>
            <a:r>
              <a:rPr lang="fi-FI" dirty="0"/>
              <a:t> ja yhteensopivuus ja lisätä näin arvoa kuluttajien kannalta (</a:t>
            </a:r>
            <a:r>
              <a:rPr lang="fi-FI" i="1" dirty="0"/>
              <a:t>Suuntaviivat</a:t>
            </a:r>
            <a:r>
              <a:rPr lang="fi-FI" dirty="0"/>
              <a:t> k. 263).  </a:t>
            </a:r>
          </a:p>
        </p:txBody>
      </p:sp>
      <p:sp>
        <p:nvSpPr>
          <p:cNvPr id="6" name="Slide Number Placeholder 5"/>
          <p:cNvSpPr>
            <a:spLocks noGrp="1"/>
          </p:cNvSpPr>
          <p:nvPr>
            <p:ph type="sldNum" sz="quarter" idx="12"/>
          </p:nvPr>
        </p:nvSpPr>
        <p:spPr/>
        <p:txBody>
          <a:bodyPr/>
          <a:lstStyle/>
          <a:p>
            <a:pPr>
              <a:defRPr/>
            </a:pPr>
            <a:fld id="{4C62E98F-BF79-4DBF-8345-D4C3521C17A8}" type="slidenum">
              <a:rPr lang="en-US" smtClean="0"/>
              <a:pPr>
                <a:defRPr/>
              </a:pPr>
              <a:t>6</a:t>
            </a:fld>
            <a:endParaRPr lang="en-US" dirty="0"/>
          </a:p>
        </p:txBody>
      </p:sp>
      <p:sp>
        <p:nvSpPr>
          <p:cNvPr id="4" name="Date Placeholder 3"/>
          <p:cNvSpPr>
            <a:spLocks noGrp="1"/>
          </p:cNvSpPr>
          <p:nvPr>
            <p:ph type="dt" sz="half" idx="10"/>
          </p:nvPr>
        </p:nvSpPr>
        <p:spPr/>
        <p:txBody>
          <a:bodyPr/>
          <a:lstStyle/>
          <a:p>
            <a:pPr>
              <a:defRPr/>
            </a:pPr>
            <a:r>
              <a:rPr lang="fi-FI"/>
              <a:t>6.2.2018</a:t>
            </a:r>
            <a:endParaRPr lang="en-US"/>
          </a:p>
        </p:txBody>
      </p:sp>
    </p:spTree>
    <p:extLst>
      <p:ext uri="{BB962C8B-B14F-4D97-AF65-F5344CB8AC3E}">
        <p14:creationId xmlns:p14="http://schemas.microsoft.com/office/powerpoint/2010/main" val="18794632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Standardointisopimusten kielteiset kilpailuvaikutukset</a:t>
            </a:r>
          </a:p>
        </p:txBody>
      </p:sp>
      <p:sp>
        <p:nvSpPr>
          <p:cNvPr id="3" name="Content Placeholder 2"/>
          <p:cNvSpPr>
            <a:spLocks noGrp="1"/>
          </p:cNvSpPr>
          <p:nvPr>
            <p:ph idx="1"/>
          </p:nvPr>
        </p:nvSpPr>
        <p:spPr/>
        <p:txBody>
          <a:bodyPr/>
          <a:lstStyle/>
          <a:p>
            <a:r>
              <a:rPr lang="fi-FI" dirty="0">
                <a:solidFill>
                  <a:srgbClr val="000000"/>
                </a:solidFill>
                <a:latin typeface="EUAlbertina"/>
              </a:rPr>
              <a:t>Standardien laatiminen voi kuitenkin </a:t>
            </a:r>
            <a:r>
              <a:rPr lang="fi-FI" u="sng" dirty="0">
                <a:solidFill>
                  <a:srgbClr val="000000"/>
                </a:solidFill>
                <a:latin typeface="EUAlbertina"/>
              </a:rPr>
              <a:t>erityisolosuhteissa</a:t>
            </a:r>
            <a:r>
              <a:rPr lang="fi-FI" dirty="0">
                <a:solidFill>
                  <a:srgbClr val="000000"/>
                </a:solidFill>
                <a:latin typeface="EUAlbertina"/>
              </a:rPr>
              <a:t> johtaa myös kilpailua rajoittaviin vaikutuksiin rajoittamalla mahdollisesti hintakilpailua taikka rajoittamalla tai säätelemällä tuotantoa, markkinoita, innovointia tai teknistä kehitystä. Tämä voi tapahtua kolmen pääkanavan kautta, jotka ovat </a:t>
            </a:r>
            <a:r>
              <a:rPr lang="fi-FI" u="sng" dirty="0">
                <a:solidFill>
                  <a:srgbClr val="000000"/>
                </a:solidFill>
                <a:latin typeface="EUAlbertina"/>
              </a:rPr>
              <a:t>hintakilpailun vähentäminen</a:t>
            </a:r>
            <a:r>
              <a:rPr lang="fi-FI" dirty="0">
                <a:solidFill>
                  <a:srgbClr val="000000"/>
                </a:solidFill>
                <a:latin typeface="EUAlbertina"/>
              </a:rPr>
              <a:t>, </a:t>
            </a:r>
            <a:r>
              <a:rPr lang="fi-FI" u="sng" dirty="0">
                <a:solidFill>
                  <a:srgbClr val="000000"/>
                </a:solidFill>
                <a:latin typeface="EUAlbertina"/>
              </a:rPr>
              <a:t>innovatiivisten teknologioiden sulkeminen markkinoilta</a:t>
            </a:r>
            <a:r>
              <a:rPr lang="fi-FI" dirty="0">
                <a:solidFill>
                  <a:srgbClr val="000000"/>
                </a:solidFill>
                <a:latin typeface="EUAlbertina"/>
              </a:rPr>
              <a:t> ja </a:t>
            </a:r>
            <a:r>
              <a:rPr lang="fi-FI" u="sng" dirty="0">
                <a:solidFill>
                  <a:srgbClr val="000000"/>
                </a:solidFill>
                <a:latin typeface="EUAlbertina"/>
              </a:rPr>
              <a:t>tiettyjen yritysten ulkopuolelle jättäminen tai niiden syrjiminen </a:t>
            </a:r>
            <a:r>
              <a:rPr lang="fi-FI" dirty="0">
                <a:solidFill>
                  <a:srgbClr val="000000"/>
                </a:solidFill>
                <a:latin typeface="EUAlbertina"/>
              </a:rPr>
              <a:t>estämällä niiltä standardin käyttö (</a:t>
            </a:r>
            <a:r>
              <a:rPr lang="fi-FI" i="1" dirty="0">
                <a:solidFill>
                  <a:srgbClr val="000000"/>
                </a:solidFill>
                <a:latin typeface="EUAlbertina"/>
              </a:rPr>
              <a:t>Suuntaviivat</a:t>
            </a:r>
            <a:r>
              <a:rPr lang="fi-FI" dirty="0">
                <a:solidFill>
                  <a:srgbClr val="000000"/>
                </a:solidFill>
                <a:latin typeface="EUAlbertina"/>
              </a:rPr>
              <a:t>, k. 266). </a:t>
            </a:r>
            <a:endParaRPr lang="fi-FI" dirty="0"/>
          </a:p>
        </p:txBody>
      </p:sp>
      <p:sp>
        <p:nvSpPr>
          <p:cNvPr id="6" name="Slide Number Placeholder 5"/>
          <p:cNvSpPr>
            <a:spLocks noGrp="1"/>
          </p:cNvSpPr>
          <p:nvPr>
            <p:ph type="sldNum" sz="quarter" idx="12"/>
          </p:nvPr>
        </p:nvSpPr>
        <p:spPr/>
        <p:txBody>
          <a:bodyPr/>
          <a:lstStyle/>
          <a:p>
            <a:pPr>
              <a:defRPr/>
            </a:pPr>
            <a:fld id="{4C62E98F-BF79-4DBF-8345-D4C3521C17A8}" type="slidenum">
              <a:rPr lang="en-US" smtClean="0"/>
              <a:pPr>
                <a:defRPr/>
              </a:pPr>
              <a:t>7</a:t>
            </a:fld>
            <a:endParaRPr lang="en-US" dirty="0"/>
          </a:p>
        </p:txBody>
      </p:sp>
      <p:sp>
        <p:nvSpPr>
          <p:cNvPr id="4" name="Date Placeholder 3"/>
          <p:cNvSpPr>
            <a:spLocks noGrp="1"/>
          </p:cNvSpPr>
          <p:nvPr>
            <p:ph type="dt" sz="half" idx="10"/>
          </p:nvPr>
        </p:nvSpPr>
        <p:spPr/>
        <p:txBody>
          <a:bodyPr/>
          <a:lstStyle/>
          <a:p>
            <a:pPr>
              <a:defRPr/>
            </a:pPr>
            <a:r>
              <a:rPr lang="fi-FI"/>
              <a:t>6.2.2018</a:t>
            </a:r>
            <a:endParaRPr lang="en-US"/>
          </a:p>
        </p:txBody>
      </p:sp>
    </p:spTree>
    <p:extLst>
      <p:ext uri="{BB962C8B-B14F-4D97-AF65-F5344CB8AC3E}">
        <p14:creationId xmlns:p14="http://schemas.microsoft.com/office/powerpoint/2010/main" val="2274785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Hintakilpailun vähentyminen</a:t>
            </a:r>
          </a:p>
        </p:txBody>
      </p:sp>
      <p:sp>
        <p:nvSpPr>
          <p:cNvPr id="3" name="Content Placeholder 2"/>
          <p:cNvSpPr>
            <a:spLocks noGrp="1"/>
          </p:cNvSpPr>
          <p:nvPr>
            <p:ph idx="1"/>
          </p:nvPr>
        </p:nvSpPr>
        <p:spPr/>
        <p:txBody>
          <a:bodyPr/>
          <a:lstStyle/>
          <a:p>
            <a:r>
              <a:rPr lang="fi-FI" dirty="0"/>
              <a:t>Ensinnäkin jos yritykset kävisivät </a:t>
            </a:r>
            <a:r>
              <a:rPr lang="fi-FI" u="sng" dirty="0"/>
              <a:t>kilpailunvastaisia keskusteluja standardien laatimisen yhteydessä</a:t>
            </a:r>
            <a:r>
              <a:rPr lang="fi-FI" dirty="0"/>
              <a:t>, tämä voisi vähentää hintakilpailua tai poistaa sen kyseisillä markkinoilla ja helpottaa tällä tavoin kilpailunvastaista lopputulosta markkinoilla (</a:t>
            </a:r>
            <a:r>
              <a:rPr lang="fi-FI" i="1" dirty="0"/>
              <a:t>Suuntaviivat</a:t>
            </a:r>
            <a:r>
              <a:rPr lang="fi-FI" dirty="0"/>
              <a:t>, k. 265). </a:t>
            </a:r>
          </a:p>
        </p:txBody>
      </p:sp>
      <p:sp>
        <p:nvSpPr>
          <p:cNvPr id="6" name="Slide Number Placeholder 5"/>
          <p:cNvSpPr>
            <a:spLocks noGrp="1"/>
          </p:cNvSpPr>
          <p:nvPr>
            <p:ph type="sldNum" sz="quarter" idx="12"/>
          </p:nvPr>
        </p:nvSpPr>
        <p:spPr/>
        <p:txBody>
          <a:bodyPr/>
          <a:lstStyle/>
          <a:p>
            <a:pPr>
              <a:defRPr/>
            </a:pPr>
            <a:fld id="{4C62E98F-BF79-4DBF-8345-D4C3521C17A8}" type="slidenum">
              <a:rPr lang="en-US" smtClean="0"/>
              <a:pPr>
                <a:defRPr/>
              </a:pPr>
              <a:t>8</a:t>
            </a:fld>
            <a:endParaRPr lang="en-US" dirty="0"/>
          </a:p>
        </p:txBody>
      </p:sp>
      <p:sp>
        <p:nvSpPr>
          <p:cNvPr id="4" name="Date Placeholder 3"/>
          <p:cNvSpPr>
            <a:spLocks noGrp="1"/>
          </p:cNvSpPr>
          <p:nvPr>
            <p:ph type="dt" sz="half" idx="10"/>
          </p:nvPr>
        </p:nvSpPr>
        <p:spPr/>
        <p:txBody>
          <a:bodyPr/>
          <a:lstStyle/>
          <a:p>
            <a:pPr>
              <a:defRPr/>
            </a:pPr>
            <a:r>
              <a:rPr lang="fi-FI"/>
              <a:t>6.2.2018</a:t>
            </a:r>
            <a:endParaRPr lang="en-US"/>
          </a:p>
        </p:txBody>
      </p:sp>
    </p:spTree>
    <p:extLst>
      <p:ext uri="{BB962C8B-B14F-4D97-AF65-F5344CB8AC3E}">
        <p14:creationId xmlns:p14="http://schemas.microsoft.com/office/powerpoint/2010/main" val="2697826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Kilpailevien teknologioiden sulkeminen markkinoilta</a:t>
            </a:r>
          </a:p>
        </p:txBody>
      </p:sp>
      <p:sp>
        <p:nvSpPr>
          <p:cNvPr id="3" name="Content Placeholder 2"/>
          <p:cNvSpPr>
            <a:spLocks noGrp="1"/>
          </p:cNvSpPr>
          <p:nvPr>
            <p:ph idx="1"/>
          </p:nvPr>
        </p:nvSpPr>
        <p:spPr/>
        <p:txBody>
          <a:bodyPr>
            <a:normAutofit lnSpcReduction="10000"/>
          </a:bodyPr>
          <a:lstStyle/>
          <a:p>
            <a:r>
              <a:rPr lang="fi-FI" dirty="0">
                <a:solidFill>
                  <a:srgbClr val="000000"/>
                </a:solidFill>
                <a:latin typeface="EUAlbertina"/>
              </a:rPr>
              <a:t>Toiseksi standardit, joissa vahvistetaan tuotteen tai palvelun yksityiskohtaiset tekniset eritelmät, rajoittavat teknistä kehitystä ja innovointia. Standardia laadittaessa vaihtoehtoiset teknologiat voivat kilpailla standardiin sisällyttämisestä. Kun teknologia on valittu ja standardi vahvistettu, se saattaa muodostaa </a:t>
            </a:r>
            <a:r>
              <a:rPr lang="fi-FI" u="sng" dirty="0">
                <a:solidFill>
                  <a:srgbClr val="000000"/>
                </a:solidFill>
                <a:latin typeface="EUAlbertina"/>
              </a:rPr>
              <a:t>esteen kilpailevien teknologioiden ja yritysten markkinoille tulolle</a:t>
            </a:r>
            <a:r>
              <a:rPr lang="fi-FI" dirty="0">
                <a:solidFill>
                  <a:srgbClr val="000000"/>
                </a:solidFill>
                <a:latin typeface="EUAlbertina"/>
              </a:rPr>
              <a:t>, ja on mahdollista, että </a:t>
            </a:r>
            <a:r>
              <a:rPr lang="fi-FI" u="sng" dirty="0">
                <a:solidFill>
                  <a:srgbClr val="000000"/>
                </a:solidFill>
                <a:latin typeface="EUAlbertina"/>
              </a:rPr>
              <a:t>kyseiset teknologiat ja yritykset suljetaan markkinoiden ulkopuolelle</a:t>
            </a:r>
            <a:r>
              <a:rPr lang="fi-FI" dirty="0">
                <a:solidFill>
                  <a:srgbClr val="000000"/>
                </a:solidFill>
                <a:latin typeface="EUAlbertina"/>
              </a:rPr>
              <a:t>. Lisäksi standardeilla, jotka edellyttävät sitä, että standardissa käytetään yksinomaan tiettyä teknologiaa, tai jotka estävät muiden teknologioiden kehittämisen </a:t>
            </a:r>
            <a:r>
              <a:rPr lang="fi-FI" u="sng" dirty="0">
                <a:solidFill>
                  <a:srgbClr val="000000"/>
                </a:solidFill>
                <a:latin typeface="EUAlbertina"/>
              </a:rPr>
              <a:t>velvoittamalla standardointijärjestön jäsenet käyttämään yksinomaan tiettyä standardia</a:t>
            </a:r>
            <a:r>
              <a:rPr lang="fi-FI" dirty="0">
                <a:solidFill>
                  <a:srgbClr val="000000"/>
                </a:solidFill>
                <a:latin typeface="EUAlbertina"/>
              </a:rPr>
              <a:t>, voi olla sama vaikutus. Innovoinnin vähenemisen riski lisääntyy, jos vähintään yksi </a:t>
            </a:r>
            <a:r>
              <a:rPr lang="fi-FI" u="sng" dirty="0">
                <a:solidFill>
                  <a:srgbClr val="000000"/>
                </a:solidFill>
                <a:latin typeface="EUAlbertina"/>
              </a:rPr>
              <a:t>yritys suljetaan perusteettomasti standardien laatimismenettelyn ulkopuolelle</a:t>
            </a:r>
            <a:r>
              <a:rPr lang="fi-FI" dirty="0">
                <a:solidFill>
                  <a:srgbClr val="000000"/>
                </a:solidFill>
                <a:latin typeface="EUAlbertina"/>
              </a:rPr>
              <a:t> (</a:t>
            </a:r>
            <a:r>
              <a:rPr lang="fi-FI" i="1" dirty="0">
                <a:solidFill>
                  <a:srgbClr val="000000"/>
                </a:solidFill>
                <a:latin typeface="EUAlbertina"/>
              </a:rPr>
              <a:t>Suuntaviivat</a:t>
            </a:r>
            <a:r>
              <a:rPr lang="fi-FI" dirty="0">
                <a:solidFill>
                  <a:srgbClr val="000000"/>
                </a:solidFill>
                <a:latin typeface="EUAlbertina"/>
              </a:rPr>
              <a:t>, k. 266).</a:t>
            </a:r>
            <a:endParaRPr lang="fi-FI" dirty="0"/>
          </a:p>
        </p:txBody>
      </p:sp>
      <p:sp>
        <p:nvSpPr>
          <p:cNvPr id="6" name="Slide Number Placeholder 5"/>
          <p:cNvSpPr>
            <a:spLocks noGrp="1"/>
          </p:cNvSpPr>
          <p:nvPr>
            <p:ph type="sldNum" sz="quarter" idx="12"/>
          </p:nvPr>
        </p:nvSpPr>
        <p:spPr/>
        <p:txBody>
          <a:bodyPr/>
          <a:lstStyle/>
          <a:p>
            <a:pPr>
              <a:defRPr/>
            </a:pPr>
            <a:fld id="{4C62E98F-BF79-4DBF-8345-D4C3521C17A8}" type="slidenum">
              <a:rPr lang="en-US" smtClean="0"/>
              <a:pPr>
                <a:defRPr/>
              </a:pPr>
              <a:t>9</a:t>
            </a:fld>
            <a:endParaRPr lang="en-US" dirty="0"/>
          </a:p>
        </p:txBody>
      </p:sp>
      <p:sp>
        <p:nvSpPr>
          <p:cNvPr id="4" name="Date Placeholder 3"/>
          <p:cNvSpPr>
            <a:spLocks noGrp="1"/>
          </p:cNvSpPr>
          <p:nvPr>
            <p:ph type="dt" sz="half" idx="10"/>
          </p:nvPr>
        </p:nvSpPr>
        <p:spPr/>
        <p:txBody>
          <a:bodyPr/>
          <a:lstStyle/>
          <a:p>
            <a:pPr>
              <a:defRPr/>
            </a:pPr>
            <a:r>
              <a:rPr lang="fi-FI"/>
              <a:t>6.2.2018</a:t>
            </a:r>
            <a:endParaRPr lang="en-US"/>
          </a:p>
        </p:txBody>
      </p:sp>
    </p:spTree>
    <p:extLst>
      <p:ext uri="{BB962C8B-B14F-4D97-AF65-F5344CB8AC3E}">
        <p14:creationId xmlns:p14="http://schemas.microsoft.com/office/powerpoint/2010/main" val="3197661758"/>
      </p:ext>
    </p:extLst>
  </p:cSld>
  <p:clrMapOvr>
    <a:masterClrMapping/>
  </p:clrMapOvr>
</p:sld>
</file>

<file path=ppt/theme/theme1.xml><?xml version="1.0" encoding="utf-8"?>
<a:theme xmlns:a="http://schemas.openxmlformats.org/drawingml/2006/main" name="Blank">
  <a:themeElements>
    <a:clrScheme name="borenius">
      <a:dk1>
        <a:sysClr val="windowText" lastClr="000000"/>
      </a:dk1>
      <a:lt1>
        <a:sysClr val="window" lastClr="FFFFFF"/>
      </a:lt1>
      <a:dk2>
        <a:srgbClr val="787878"/>
      </a:dk2>
      <a:lt2>
        <a:srgbClr val="FFFFFF"/>
      </a:lt2>
      <a:accent1>
        <a:srgbClr val="787878"/>
      </a:accent1>
      <a:accent2>
        <a:srgbClr val="C8C8C8"/>
      </a:accent2>
      <a:accent3>
        <a:srgbClr val="D7142D"/>
      </a:accent3>
      <a:accent4>
        <a:srgbClr val="BE4B5A"/>
      </a:accent4>
      <a:accent5>
        <a:srgbClr val="000000"/>
      </a:accent5>
      <a:accent6>
        <a:srgbClr val="5A5A5A"/>
      </a:accent6>
      <a:hlink>
        <a:srgbClr val="D7142D"/>
      </a:hlink>
      <a:folHlink>
        <a:srgbClr val="787878"/>
      </a:folHlink>
    </a:clrScheme>
    <a:fontScheme name="Borenius_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dirty="0" err="1" smtClean="0">
            <a:solidFill>
              <a:srgbClr val="61655C"/>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41275">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blank.potx" id="{FF70CAA6-417D-4391-B883-6E8CFBAE2514}" vid="{78EC729D-DEE0-481E-BCE2-CE06D44C6C7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3032</Words>
  <Application>Microsoft Office PowerPoint</Application>
  <PresentationFormat>Näytössä katseltava esitys (16:9)</PresentationFormat>
  <Paragraphs>237</Paragraphs>
  <Slides>36</Slides>
  <Notes>1</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36</vt:i4>
      </vt:variant>
    </vt:vector>
  </HeadingPairs>
  <TitlesOfParts>
    <vt:vector size="40" baseType="lpstr">
      <vt:lpstr>Arial</vt:lpstr>
      <vt:lpstr>EUAlbertina</vt:lpstr>
      <vt:lpstr>Verdana</vt:lpstr>
      <vt:lpstr>Blank</vt:lpstr>
      <vt:lpstr>PowerPoint-esitys</vt:lpstr>
      <vt:lpstr>Kilpailuoikeudellinen arvio Kattoliitto ry:n toiminnan lainmukaisuudesta teknisten ohjeiden antamisessa</vt:lpstr>
      <vt:lpstr>toimeksianto</vt:lpstr>
      <vt:lpstr>Esityksen rakenne</vt:lpstr>
      <vt:lpstr>1) standardointisopimukset</vt:lpstr>
      <vt:lpstr>Standardointisopimusten myönteiset kilpailuvaikutukset</vt:lpstr>
      <vt:lpstr>Standardointisopimusten kielteiset kilpailuvaikutukset</vt:lpstr>
      <vt:lpstr>Hintakilpailun vähentyminen</vt:lpstr>
      <vt:lpstr>Kilpailevien teknologioiden sulkeminen markkinoilta</vt:lpstr>
      <vt:lpstr>Kilpailevien Yritysten standardin ulkopuolelle jättäminen tai syrjiminen</vt:lpstr>
      <vt:lpstr>Standardit osana laajempaa kilpailua rajoittavaa sopimusta</vt:lpstr>
      <vt:lpstr>Safe harbour -kriteerit</vt:lpstr>
      <vt:lpstr>Vapaa osallistuminen</vt:lpstr>
      <vt:lpstr>läpinäkyvyys</vt:lpstr>
      <vt:lpstr>Ei velvollisuutta noudattaa standardia</vt:lpstr>
      <vt:lpstr>Oikeudenmukaiset, kohtuulliset ja syrjimättömät ehdot</vt:lpstr>
      <vt:lpstr>2) Tanskan kilpailuviranomaisen päätös 31.5.2017</vt:lpstr>
      <vt:lpstr>kilpailunrajoitukset (Afgørelse, k. 670). </vt:lpstr>
      <vt:lpstr>1. Standardin asettaminen (fastsӕttelse af standarden)</vt:lpstr>
      <vt:lpstr>TOR-ohjeet, joista ”standardi” muodostuu (Afgørelse, k. 132)</vt:lpstr>
      <vt:lpstr>Osapuolten asema TOR-ohjeiden laatimisessa (Afgørelse, k. 52)</vt:lpstr>
      <vt:lpstr>       Teknisk Udvalg       TOR-reprӕsentantskab</vt:lpstr>
      <vt:lpstr>Taustalla aikaisempi päätös</vt:lpstr>
      <vt:lpstr>kilpailuViraston näkemys tanskassa</vt:lpstr>
      <vt:lpstr>2. kilpailun rajoittaminen Tor-tuotemerkillä </vt:lpstr>
      <vt:lpstr>kilpailuViraston näkemys</vt:lpstr>
      <vt:lpstr>3. Kilpailua rajoittava koordinointi suhteessa kilpailijoihin</vt:lpstr>
      <vt:lpstr>4. Kilpailua rajoittava koordinointi suhteessa muihin toimijoihin</vt:lpstr>
      <vt:lpstr>5. osapuolten tuotevalikoiman mukauttaminen</vt:lpstr>
      <vt:lpstr>Lopputulema</vt:lpstr>
      <vt:lpstr>3) Kattoliiton Toimivat katot -julkaisun suhde tanskan kilpailuviraston päätökseen</vt:lpstr>
      <vt:lpstr>Toimivat katot -julkaisun laatimisprosessi</vt:lpstr>
      <vt:lpstr>Tekninen työryhmä</vt:lpstr>
      <vt:lpstr>Positiiviset huomiot</vt:lpstr>
      <vt:lpstr>4) toimenpidesuositukset</vt:lpstr>
      <vt:lpstr>CONTACT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Kankaanpää Pirkko</dc:creator>
  <cp:lastModifiedBy>Kankaanpää Pirkko</cp:lastModifiedBy>
  <cp:revision>1</cp:revision>
  <cp:lastPrinted>2018-02-07T14:54:17Z</cp:lastPrinted>
  <dcterms:modified xsi:type="dcterms:W3CDTF">2018-02-07T14:54:35Z</dcterms:modified>
</cp:coreProperties>
</file>