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73" r:id="rId3"/>
    <p:sldId id="274" r:id="rId4"/>
    <p:sldId id="275" r:id="rId5"/>
    <p:sldId id="268" r:id="rId6"/>
  </p:sldIdLst>
  <p:sldSz cx="9144000" cy="6858000" type="screen4x3"/>
  <p:notesSz cx="7102475" cy="10233025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1" autoAdjust="0"/>
    <p:restoredTop sz="94660"/>
  </p:normalViewPr>
  <p:slideViewPr>
    <p:cSldViewPr>
      <p:cViewPr>
        <p:scale>
          <a:sx n="66" d="100"/>
          <a:sy n="66" d="100"/>
        </p:scale>
        <p:origin x="-127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C672304-9802-4C86-95C9-302660B6D48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1412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39E844C-9588-454E-A538-758E915E281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2699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9066" tIns="49533" rIns="99066" bIns="49533" anchor="b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FFAEFD95-F83F-4E0B-B870-5B6AB6C2A619}" type="slidenum">
              <a:rPr lang="fi-FI" sz="1300"/>
              <a:pPr algn="r" eaLnBrk="1" hangingPunct="1"/>
              <a:t>2</a:t>
            </a:fld>
            <a:endParaRPr lang="fi-FI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9066" tIns="49533" rIns="99066" bIns="49533" anchor="b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BE9EDDF0-4141-46E1-B480-784BEEB2AA71}" type="slidenum">
              <a:rPr lang="fi-FI" sz="1300"/>
              <a:pPr algn="r" eaLnBrk="1" hangingPunct="1"/>
              <a:t>3</a:t>
            </a:fld>
            <a:endParaRPr lang="fi-FI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9066" tIns="49533" rIns="99066" bIns="49533" anchor="b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F8AF942-EB1A-4F24-86A9-F99FB09E86FE}" type="slidenum">
              <a:rPr lang="fi-FI" sz="1300"/>
              <a:pPr algn="r" eaLnBrk="1" hangingPunct="1"/>
              <a:t>4</a:t>
            </a:fld>
            <a:endParaRPr lang="fi-FI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7CFBD31-FD87-432E-B601-4BBBC8D613B7}" type="slidenum">
              <a:rPr lang="fi-FI" sz="1300"/>
              <a:pPr eaLnBrk="1" hangingPunct="1"/>
              <a:t>5</a:t>
            </a:fld>
            <a:endParaRPr lang="fi-FI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53264-B521-43CB-9743-2E65582BA2EF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0E1E9-29E2-4E66-AB03-E35C363C765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251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2CD904-2FD7-4328-9052-9BB5574A79EC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675DD7-3EC1-43DA-888D-4FB7ADEE516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441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5B0AD9-E2DA-4BDF-A19F-5BBCEEF9212A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FD122-3C7A-4F15-8D22-39E9A39601F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532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Otsikko, sisältö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867E0-74ED-4191-B944-548B57CF89F1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00BE8A-44C7-4634-83A2-EE11CD4CA144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917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Otsikko, teksti ja 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0E0774-8A98-4F8A-A6CA-6058590DF94E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BDD43-F745-401C-8222-C96B6913DA5D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189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D7EE7-A8FB-47F4-AF9F-6C0DD708F0E0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5F1DD-65FD-4764-A1FE-0904528F0C58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035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EFFEBA-4FEB-404B-ADA9-3BD2BB749451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4BEF-26F2-453B-9CE8-AAAD157EB72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485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5A80FE-DFB0-40CE-BA52-3AEDF09BD7C1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F7BDE-B798-4D13-B2DB-B3487F641AB3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750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75AEA-806A-4D7B-B7EB-77F3BE17E44A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6EF13-2BEE-441B-8524-3321572EA9D2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847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3639B-EE3F-4F0B-9E61-8AD7BA7D978C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72836-243C-4248-82D2-6DF597B1D59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620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A00157-F1A6-406B-89DC-DEE9B78019A2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7CC2C-8041-4CF4-A945-1F2589F1D632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122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1C7E6-5644-4262-821D-4ECAC082B0D6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34A6B-4A03-4FD6-A168-7E1060FE559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47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5B7512-D0FE-4E9F-8C79-5AC52FC524FD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4A474-40A7-42E9-BB2B-442F0130503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13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F684F93-22DF-49CA-9AA7-9626002174AB}" type="datetime1">
              <a:rPr lang="fi-FI"/>
              <a:pPr/>
              <a:t>7.2.2014</a:t>
            </a:fld>
            <a:endParaRPr lang="fi-FI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Mikko Ahtola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7DB20B-0470-48C5-9154-859DA7207442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hyperlink" Target="http://asiakas.poutapilvi.fi/p4_kattoliitto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siakas.poutapilvi.fi/p4_kattoliitt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.jpeg"/><Relationship Id="rId4" Type="http://schemas.openxmlformats.org/officeDocument/2006/relationships/hyperlink" Target="http://asiakas.poutapilvi.fi/p4_kattoliitto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siakas.poutapilvi.fi/p4_kattoliitt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siakas.poutapilvi.fi/p4_kattoliitt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äivämäärän paikkamerkki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C76A286-DA41-4E82-9444-90870F7D970E}" type="datetime1">
              <a:rPr lang="fi-FI" sz="1400">
                <a:solidFill>
                  <a:srgbClr val="003399"/>
                </a:solidFill>
              </a:rPr>
              <a:pPr eaLnBrk="1" hangingPunct="1"/>
              <a:t>7.2.2014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2051" name="Alatunnisteen paikkamerkki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i-FI" sz="1200" smtClean="0">
                <a:solidFill>
                  <a:srgbClr val="003399"/>
                </a:solidFill>
              </a:rPr>
              <a:t>Ville Helenius</a:t>
            </a:r>
          </a:p>
        </p:txBody>
      </p:sp>
      <p:sp>
        <p:nvSpPr>
          <p:cNvPr id="2052" name="Dian numeron paikkamerkki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015383B-7BCF-4A29-BE27-2176ED517529}" type="slidenum">
              <a:rPr lang="fi-FI" sz="1400">
                <a:solidFill>
                  <a:srgbClr val="003399"/>
                </a:solidFill>
              </a:rPr>
              <a:pPr eaLnBrk="1" hangingPunct="1"/>
              <a:t>1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1143000"/>
          </a:xfrm>
        </p:spPr>
        <p:txBody>
          <a:bodyPr/>
          <a:lstStyle/>
          <a:p>
            <a:pPr eaLnBrk="1" hangingPunct="1"/>
            <a:r>
              <a:rPr lang="fi-FI" sz="4800" b="1" smtClean="0">
                <a:solidFill>
                  <a:srgbClr val="003399"/>
                </a:solidFill>
                <a:ea typeface="ＭＳ Ｐゴシック" pitchFamily="34" charset="-128"/>
              </a:rPr>
              <a:t>Työturvallisuus</a:t>
            </a:r>
          </a:p>
        </p:txBody>
      </p:sp>
      <p:pic>
        <p:nvPicPr>
          <p:cNvPr id="17413" name="Picture 5" descr="head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9" descr="http://www.finlex.fi/data/sdliite/symb/110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05038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1" descr="http://www.finlex.fi/data/sdliite/symb/110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3429000"/>
            <a:ext cx="8858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3" descr="http://www.finlex.fi/data/sdliite/symb/1106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4724400"/>
            <a:ext cx="8763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7" descr="http://www.finlex.fi/data/sdliite/symb/1108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525" y="3419475"/>
            <a:ext cx="8858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9" descr="http://www.finlex.fi/data/sdliite/symb/1109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13" y="4714875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1" descr="http://www.finlex.fi/data/sdliite/symb/1112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13" y="2205038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420938"/>
            <a:ext cx="4464050" cy="328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0D9E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äivämäärän paikkamerkki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B47ED0E-B0EE-4401-9118-87357E4AC616}" type="datetime1">
              <a:rPr lang="fi-FI" sz="1400">
                <a:solidFill>
                  <a:srgbClr val="003399"/>
                </a:solidFill>
              </a:rPr>
              <a:pPr eaLnBrk="1" hangingPunct="1"/>
              <a:t>7.2.2014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5123" name="Alatunnisteen paikkamerkki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i-FI" sz="1200">
                <a:solidFill>
                  <a:srgbClr val="003399"/>
                </a:solidFill>
              </a:rPr>
              <a:t>Ville Helenius</a:t>
            </a:r>
          </a:p>
        </p:txBody>
      </p:sp>
      <p:sp>
        <p:nvSpPr>
          <p:cNvPr id="5124" name="Dian numeron paikkamerkki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5A14970E-F6F0-4CE7-B508-5B4207602A22}" type="slidenum">
              <a:rPr lang="fi-FI" sz="1400">
                <a:solidFill>
                  <a:srgbClr val="003399"/>
                </a:solidFill>
              </a:rPr>
              <a:pPr algn="r" eaLnBrk="1" hangingPunct="1"/>
              <a:t>2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125538"/>
            <a:ext cx="7705725" cy="719137"/>
          </a:xfrm>
        </p:spPr>
        <p:txBody>
          <a:bodyPr/>
          <a:lstStyle/>
          <a:p>
            <a:pPr eaLnBrk="1" hangingPunct="1"/>
            <a:r>
              <a:rPr lang="fi-FI" sz="3200" b="1" smtClean="0">
                <a:solidFill>
                  <a:srgbClr val="003399"/>
                </a:solidFill>
                <a:ea typeface="ＭＳ Ｐゴシック" pitchFamily="34" charset="-128"/>
              </a:rPr>
              <a:t>Rakennusalan tapaturmat 2013</a:t>
            </a:r>
            <a:endParaRPr lang="fi-FI" sz="3200" smtClean="0">
              <a:solidFill>
                <a:srgbClr val="003399"/>
              </a:solidFill>
              <a:ea typeface="ＭＳ Ｐゴシック" pitchFamily="34" charset="-128"/>
            </a:endParaRPr>
          </a:p>
        </p:txBody>
      </p:sp>
      <p:pic>
        <p:nvPicPr>
          <p:cNvPr id="32775" name="Picture 4" descr="heade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916113"/>
            <a:ext cx="7273925" cy="426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äivämäärän paikkamerkki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4FF62F9-BAE3-4C5A-8216-33B8D8D11C8A}" type="datetime1">
              <a:rPr lang="fi-FI" sz="1400">
                <a:solidFill>
                  <a:srgbClr val="003399"/>
                </a:solidFill>
              </a:rPr>
              <a:pPr eaLnBrk="1" hangingPunct="1"/>
              <a:t>7.2.2014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5123" name="Alatunnisteen paikkamerkki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i-FI" sz="1200">
                <a:solidFill>
                  <a:srgbClr val="003399"/>
                </a:solidFill>
              </a:rPr>
              <a:t>Ville Helenius</a:t>
            </a:r>
          </a:p>
        </p:txBody>
      </p:sp>
      <p:sp>
        <p:nvSpPr>
          <p:cNvPr id="5124" name="Dian numeron paikkamerkki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C32C9318-DA45-405D-A62A-EA9F6CA60D43}" type="slidenum">
              <a:rPr lang="fi-FI" sz="1400">
                <a:solidFill>
                  <a:srgbClr val="003399"/>
                </a:solidFill>
              </a:rPr>
              <a:pPr algn="r" eaLnBrk="1" hangingPunct="1"/>
              <a:t>3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125538"/>
            <a:ext cx="7705725" cy="719137"/>
          </a:xfrm>
        </p:spPr>
        <p:txBody>
          <a:bodyPr/>
          <a:lstStyle/>
          <a:p>
            <a:pPr eaLnBrk="1" hangingPunct="1"/>
            <a:r>
              <a:rPr lang="fi-FI" sz="2800" b="1" smtClean="0">
                <a:solidFill>
                  <a:srgbClr val="003399"/>
                </a:solidFill>
                <a:ea typeface="ＭＳ Ｐゴシック" pitchFamily="34" charset="-128"/>
              </a:rPr>
              <a:t>Kattoliiton jäsenyritysten </a:t>
            </a:r>
            <a:r>
              <a:rPr lang="fi-FI" sz="2800" b="1" smtClean="0">
                <a:solidFill>
                  <a:schemeClr val="accent2"/>
                </a:solidFill>
                <a:ea typeface="ＭＳ Ｐゴシック" pitchFamily="34" charset="-128"/>
              </a:rPr>
              <a:t>tapaturmat</a:t>
            </a:r>
            <a:r>
              <a:rPr lang="fi-FI" sz="2800" b="1" smtClean="0">
                <a:solidFill>
                  <a:srgbClr val="003399"/>
                </a:solidFill>
                <a:ea typeface="ＭＳ Ｐゴシック" pitchFamily="34" charset="-128"/>
              </a:rPr>
              <a:t> 2013</a:t>
            </a:r>
            <a:endParaRPr lang="fi-FI" sz="2800" smtClean="0">
              <a:solidFill>
                <a:srgbClr val="003399"/>
              </a:solidFill>
              <a:ea typeface="ＭＳ Ｐゴシック" pitchFamily="34" charset="-128"/>
            </a:endParaRPr>
          </a:p>
        </p:txBody>
      </p:sp>
      <p:pic>
        <p:nvPicPr>
          <p:cNvPr id="34822" name="Picture 4" descr="header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827088" y="2593975"/>
          <a:ext cx="5761037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Kaavio" r:id="rId6" imgW="6924675" imgH="3781425" progId="Excel.Chart.8">
                  <p:embed/>
                </p:oleObj>
              </mc:Choice>
              <mc:Fallback>
                <p:oleObj name="Kaavio" r:id="rId6" imgW="6924675" imgH="3781425" progId="Excel.Char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593975"/>
                        <a:ext cx="5761037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987675" y="2133600"/>
            <a:ext cx="227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b="1">
                <a:solidFill>
                  <a:schemeClr val="accent2"/>
                </a:solidFill>
              </a:rPr>
              <a:t>Tapaturmataajuus  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6804025" y="2781300"/>
            <a:ext cx="23431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b="1">
                <a:solidFill>
                  <a:srgbClr val="003399"/>
                </a:solidFill>
              </a:rPr>
              <a:t>Tiedot ilmoittaneita </a:t>
            </a:r>
          </a:p>
          <a:p>
            <a:r>
              <a:rPr lang="fi-FI" b="1">
                <a:solidFill>
                  <a:srgbClr val="003399"/>
                </a:solidFill>
              </a:rPr>
              <a:t>yrityksiä  8 kpl</a:t>
            </a:r>
          </a:p>
          <a:p>
            <a:r>
              <a:rPr lang="fi-FI" b="1">
                <a:solidFill>
                  <a:srgbClr val="003399"/>
                </a:solidFill>
              </a:rPr>
              <a:t>(lisää kaivataan)</a:t>
            </a:r>
          </a:p>
          <a:p>
            <a:endParaRPr lang="fi-FI" b="1">
              <a:solidFill>
                <a:srgbClr val="003399"/>
              </a:solidFill>
            </a:endParaRPr>
          </a:p>
          <a:p>
            <a:endParaRPr lang="fi-FI" b="1">
              <a:solidFill>
                <a:srgbClr val="003399"/>
              </a:solidFill>
            </a:endParaRPr>
          </a:p>
          <a:p>
            <a:r>
              <a:rPr lang="fi-FI" b="1">
                <a:solidFill>
                  <a:srgbClr val="003399"/>
                </a:solidFill>
              </a:rPr>
              <a:t>Ilmoitus Extranetin </a:t>
            </a:r>
          </a:p>
          <a:p>
            <a:r>
              <a:rPr lang="fi-FI" b="1">
                <a:solidFill>
                  <a:srgbClr val="003399"/>
                </a:solidFill>
              </a:rPr>
              <a:t>kautta</a:t>
            </a:r>
          </a:p>
          <a:p>
            <a:endParaRPr lang="fi-FI" b="1">
              <a:solidFill>
                <a:srgbClr val="003399"/>
              </a:solidFill>
            </a:endParaRPr>
          </a:p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äivämäärän paikkamerkki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39E09B6-A4CC-4844-8130-C41A3A0DDABF}" type="datetime1">
              <a:rPr lang="fi-FI" sz="1400">
                <a:solidFill>
                  <a:srgbClr val="003399"/>
                </a:solidFill>
              </a:rPr>
              <a:pPr eaLnBrk="1" hangingPunct="1"/>
              <a:t>7.2.2014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3075" name="Alatunnisteen paikkamerkki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i-FI" sz="1200">
                <a:solidFill>
                  <a:srgbClr val="003399"/>
                </a:solidFill>
              </a:rPr>
              <a:t>Ville Helenius</a:t>
            </a:r>
          </a:p>
        </p:txBody>
      </p:sp>
      <p:sp>
        <p:nvSpPr>
          <p:cNvPr id="3076" name="Dian numeron paikkamerkki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18A28D7-4BAD-4A55-8E8B-501B5D3D40B2}" type="slidenum">
              <a:rPr lang="fi-FI" sz="1400">
                <a:solidFill>
                  <a:srgbClr val="003399"/>
                </a:solidFill>
              </a:rPr>
              <a:pPr algn="r" eaLnBrk="1" hangingPunct="1"/>
              <a:t>4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25538"/>
            <a:ext cx="7993063" cy="719137"/>
          </a:xfrm>
        </p:spPr>
        <p:txBody>
          <a:bodyPr/>
          <a:lstStyle/>
          <a:p>
            <a:pPr eaLnBrk="1" hangingPunct="1"/>
            <a:r>
              <a:rPr lang="fi-FI" sz="3200" b="1" smtClean="0">
                <a:solidFill>
                  <a:srgbClr val="003399"/>
                </a:solidFill>
                <a:ea typeface="ＭＳ Ｐゴシック" pitchFamily="34" charset="-128"/>
              </a:rPr>
              <a:t>Kattoliiton Työturvallisuuskilpailu 2013</a:t>
            </a:r>
            <a:endParaRPr lang="fi-FI" sz="3200" smtClean="0">
              <a:solidFill>
                <a:srgbClr val="003399"/>
              </a:solidFill>
              <a:ea typeface="ＭＳ Ｐゴシック" pitchFamily="34" charset="-128"/>
            </a:endParaRPr>
          </a:p>
        </p:txBody>
      </p:sp>
      <p:pic>
        <p:nvPicPr>
          <p:cNvPr id="36870" name="Picture 4" descr="heade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755650" y="2492375"/>
            <a:ext cx="5184775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fi-FI" sz="2400" b="1">
                <a:solidFill>
                  <a:srgbClr val="003399"/>
                </a:solidFill>
              </a:rPr>
              <a:t>Kilpailuun ei ilmoitettu yhtään </a:t>
            </a:r>
            <a:br>
              <a:rPr lang="fi-FI" sz="2400" b="1">
                <a:solidFill>
                  <a:srgbClr val="003399"/>
                </a:solidFill>
              </a:rPr>
            </a:br>
            <a:r>
              <a:rPr lang="fi-FI" sz="2400" b="1">
                <a:solidFill>
                  <a:srgbClr val="003399"/>
                </a:solidFill>
              </a:rPr>
              <a:t>työturvallisuustekoa tai ideaa</a:t>
            </a:r>
            <a:br>
              <a:rPr lang="fi-FI" sz="2400" b="1">
                <a:solidFill>
                  <a:srgbClr val="003399"/>
                </a:solidFill>
              </a:rPr>
            </a:br>
            <a:r>
              <a:rPr lang="fi-FI" sz="2400" b="1">
                <a:solidFill>
                  <a:srgbClr val="003399"/>
                </a:solidFill>
              </a:rPr>
              <a:t/>
            </a:r>
            <a:br>
              <a:rPr lang="fi-FI" sz="2400" b="1">
                <a:solidFill>
                  <a:srgbClr val="003399"/>
                </a:solidFill>
              </a:rPr>
            </a:br>
            <a:r>
              <a:rPr lang="fi-FI" sz="2400" b="1">
                <a:solidFill>
                  <a:srgbClr val="003399"/>
                </a:solidFill>
              </a:rPr>
              <a:t/>
            </a:r>
            <a:br>
              <a:rPr lang="fi-FI" sz="2400" b="1">
                <a:solidFill>
                  <a:srgbClr val="003399"/>
                </a:solidFill>
              </a:rPr>
            </a:br>
            <a:r>
              <a:rPr lang="fi-FI" sz="2400" b="1">
                <a:solidFill>
                  <a:srgbClr val="003399"/>
                </a:solidFill>
              </a:rPr>
              <a:t>2014 Työturvallisuuskilpailua pohditaan </a:t>
            </a:r>
            <a:endParaRPr lang="fi-FI" sz="3200">
              <a:solidFill>
                <a:srgbClr val="003399"/>
              </a:solidFill>
            </a:endParaRPr>
          </a:p>
        </p:txBody>
      </p:sp>
      <p:pic>
        <p:nvPicPr>
          <p:cNvPr id="36872" name="Picture 8" descr="MC900440398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852738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EF59D0F-176E-4B69-B726-5BFFAF1506C3}" type="datetime1">
              <a:rPr lang="fi-FI" sz="1400">
                <a:solidFill>
                  <a:srgbClr val="003399"/>
                </a:solidFill>
              </a:rPr>
              <a:pPr eaLnBrk="1" hangingPunct="1"/>
              <a:t>7.2.2014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3075" name="Alatunnisteen paikkamerkki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i-FI" sz="1200" smtClean="0">
                <a:solidFill>
                  <a:srgbClr val="003399"/>
                </a:solidFill>
              </a:rPr>
              <a:t>Ville Helenius</a:t>
            </a:r>
          </a:p>
        </p:txBody>
      </p:sp>
      <p:sp>
        <p:nvSpPr>
          <p:cNvPr id="3076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EF66B3C-0708-422B-A003-2DEDCDE6724B}" type="slidenum">
              <a:rPr lang="fi-FI" sz="1400">
                <a:solidFill>
                  <a:srgbClr val="003399"/>
                </a:solidFill>
              </a:rPr>
              <a:pPr eaLnBrk="1" hangingPunct="1"/>
              <a:t>5</a:t>
            </a:fld>
            <a:endParaRPr lang="fi-FI" sz="1400">
              <a:solidFill>
                <a:srgbClr val="003399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611188" y="1125538"/>
            <a:ext cx="7705725" cy="719137"/>
          </a:xfrm>
        </p:spPr>
        <p:txBody>
          <a:bodyPr/>
          <a:lstStyle/>
          <a:p>
            <a:pPr eaLnBrk="1" hangingPunct="1"/>
            <a:r>
              <a:rPr lang="fi-FI" sz="3200" b="1" smtClean="0">
                <a:solidFill>
                  <a:srgbClr val="003399"/>
                </a:solidFill>
                <a:ea typeface="ＭＳ Ｐゴシック" pitchFamily="34" charset="-128"/>
              </a:rPr>
              <a:t>Kattoliiton Työturvallisuusryhmä</a:t>
            </a:r>
            <a:endParaRPr lang="fi-FI" sz="3200" smtClean="0">
              <a:solidFill>
                <a:srgbClr val="003399"/>
              </a:solidFill>
              <a:ea typeface="ＭＳ Ｐゴシック" pitchFamily="34" charset="-128"/>
            </a:endParaRPr>
          </a:p>
        </p:txBody>
      </p:sp>
      <p:pic>
        <p:nvPicPr>
          <p:cNvPr id="18438" name="Picture 4" descr="heade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042988" y="2276475"/>
            <a:ext cx="7273925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fi-FI" sz="2800" b="1">
                <a:solidFill>
                  <a:srgbClr val="003399"/>
                </a:solidFill>
              </a:rPr>
              <a:t>Ajatuksia vuoden 2014 toimintaan</a:t>
            </a:r>
            <a:br>
              <a:rPr lang="fi-FI" sz="2800" b="1">
                <a:solidFill>
                  <a:srgbClr val="003399"/>
                </a:solidFill>
              </a:rPr>
            </a:br>
            <a:r>
              <a:rPr lang="fi-FI" sz="3200" b="1">
                <a:solidFill>
                  <a:srgbClr val="003399"/>
                </a:solidFill>
              </a:rPr>
              <a:t> </a:t>
            </a:r>
            <a:br>
              <a:rPr lang="fi-FI" sz="3200" b="1">
                <a:solidFill>
                  <a:srgbClr val="003399"/>
                </a:solidFill>
              </a:rPr>
            </a:br>
            <a:r>
              <a:rPr lang="fi-FI" sz="2000" b="1">
                <a:solidFill>
                  <a:srgbClr val="003399"/>
                </a:solidFill>
              </a:rPr>
              <a:t>Tapaturmatilastointi </a:t>
            </a:r>
            <a:br>
              <a:rPr lang="fi-FI" sz="2000" b="1">
                <a:solidFill>
                  <a:srgbClr val="003399"/>
                </a:solidFill>
              </a:rPr>
            </a:br>
            <a:r>
              <a:rPr lang="fi-FI" sz="2000" b="1">
                <a:solidFill>
                  <a:srgbClr val="003399"/>
                </a:solidFill>
              </a:rPr>
              <a:t/>
            </a:r>
            <a:br>
              <a:rPr lang="fi-FI" sz="2000" b="1">
                <a:solidFill>
                  <a:srgbClr val="003399"/>
                </a:solidFill>
              </a:rPr>
            </a:br>
            <a:r>
              <a:rPr lang="fi-FI" sz="2000" b="1">
                <a:solidFill>
                  <a:srgbClr val="003399"/>
                </a:solidFill>
              </a:rPr>
              <a:t>Eri yritysten hyvien työturvallisuus käytäntöjen </a:t>
            </a:r>
            <a:br>
              <a:rPr lang="fi-FI" sz="2000" b="1">
                <a:solidFill>
                  <a:srgbClr val="003399"/>
                </a:solidFill>
              </a:rPr>
            </a:br>
            <a:r>
              <a:rPr lang="fi-FI" sz="2000" b="1">
                <a:solidFill>
                  <a:srgbClr val="003399"/>
                </a:solidFill>
              </a:rPr>
              <a:t>  kerääminen yhteen</a:t>
            </a:r>
            <a:br>
              <a:rPr lang="fi-FI" sz="2000" b="1">
                <a:solidFill>
                  <a:srgbClr val="003399"/>
                </a:solidFill>
              </a:rPr>
            </a:br>
            <a:r>
              <a:rPr lang="fi-FI" sz="2000" b="1">
                <a:solidFill>
                  <a:srgbClr val="003399"/>
                </a:solidFill>
              </a:rPr>
              <a:t> </a:t>
            </a:r>
            <a:br>
              <a:rPr lang="fi-FI" sz="2000" b="1">
                <a:solidFill>
                  <a:srgbClr val="003399"/>
                </a:solidFill>
              </a:rPr>
            </a:br>
            <a:r>
              <a:rPr lang="fi-FI" sz="2000" b="1">
                <a:solidFill>
                  <a:srgbClr val="003399"/>
                </a:solidFill>
              </a:rPr>
              <a:t>- Mitä muuta ??  Ajatuksia ja toiveita otetaan</a:t>
            </a:r>
            <a:br>
              <a:rPr lang="fi-FI" sz="2000" b="1">
                <a:solidFill>
                  <a:srgbClr val="003399"/>
                </a:solidFill>
              </a:rPr>
            </a:br>
            <a:r>
              <a:rPr lang="fi-FI" sz="2000" b="1">
                <a:solidFill>
                  <a:srgbClr val="003399"/>
                </a:solidFill>
              </a:rPr>
              <a:t>  vastaan </a:t>
            </a:r>
            <a:br>
              <a:rPr lang="fi-FI" sz="2000" b="1">
                <a:solidFill>
                  <a:srgbClr val="003399"/>
                </a:solidFill>
              </a:rPr>
            </a:br>
            <a:r>
              <a:rPr lang="fi-FI" sz="2000" b="1">
                <a:solidFill>
                  <a:srgbClr val="003399"/>
                </a:solidFill>
              </a:rPr>
              <a:t> </a:t>
            </a:r>
            <a:endParaRPr lang="fi-FI" sz="200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alli2">
  <a:themeElements>
    <a:clrScheme name="Diamalli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malli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amalli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malli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malli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malli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malli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malli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malli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malli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malli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malli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malli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malli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Diamalli2</Template>
  <TotalTime>7707</TotalTime>
  <Words>58</Words>
  <Application>Microsoft Office PowerPoint</Application>
  <PresentationFormat>Näytössä katseltava diaesitys (4:3)</PresentationFormat>
  <Paragraphs>34</Paragraphs>
  <Slides>5</Slides>
  <Notes>4</Notes>
  <HiddenSlides>0</HiddenSlides>
  <MMClips>0</MMClips>
  <ScaleCrop>false</ScaleCrop>
  <HeadingPairs>
    <vt:vector size="8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ＭＳ Ｐゴシック</vt:lpstr>
      <vt:lpstr>Diamalli2</vt:lpstr>
      <vt:lpstr>Microsoft Office Excel -kaavio</vt:lpstr>
      <vt:lpstr>Työturvallisuus</vt:lpstr>
      <vt:lpstr>Rakennusalan tapaturmat 2013</vt:lpstr>
      <vt:lpstr>Kattoliiton jäsenyritysten tapaturmat 2013</vt:lpstr>
      <vt:lpstr>Kattoliiton Työturvallisuuskilpailu 2013</vt:lpstr>
      <vt:lpstr>Kattoliiton Työturvallisuusryhmä</vt:lpstr>
    </vt:vector>
  </TitlesOfParts>
  <Company>TT LIITOT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Hillevi Seppänen</dc:creator>
  <cp:lastModifiedBy>Kankaanpää Pirkko</cp:lastModifiedBy>
  <cp:revision>86</cp:revision>
  <cp:lastPrinted>2011-01-27T07:54:00Z</cp:lastPrinted>
  <dcterms:created xsi:type="dcterms:W3CDTF">2006-02-20T12:28:19Z</dcterms:created>
  <dcterms:modified xsi:type="dcterms:W3CDTF">2014-02-07T13:26:14Z</dcterms:modified>
</cp:coreProperties>
</file>