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9"/>
  </p:notesMasterIdLst>
  <p:handoutMasterIdLst>
    <p:handoutMasterId r:id="rId40"/>
  </p:handoutMasterIdLst>
  <p:sldIdLst>
    <p:sldId id="385" r:id="rId2"/>
    <p:sldId id="374" r:id="rId3"/>
    <p:sldId id="380" r:id="rId4"/>
    <p:sldId id="375" r:id="rId5"/>
    <p:sldId id="487" r:id="rId6"/>
    <p:sldId id="475" r:id="rId7"/>
    <p:sldId id="472" r:id="rId8"/>
    <p:sldId id="370" r:id="rId9"/>
    <p:sldId id="473" r:id="rId10"/>
    <p:sldId id="474" r:id="rId11"/>
    <p:sldId id="369" r:id="rId12"/>
    <p:sldId id="371" r:id="rId13"/>
    <p:sldId id="372" r:id="rId14"/>
    <p:sldId id="386" r:id="rId15"/>
    <p:sldId id="438" r:id="rId16"/>
    <p:sldId id="388" r:id="rId17"/>
    <p:sldId id="389" r:id="rId18"/>
    <p:sldId id="390" r:id="rId19"/>
    <p:sldId id="393" r:id="rId20"/>
    <p:sldId id="392" r:id="rId21"/>
    <p:sldId id="476" r:id="rId22"/>
    <p:sldId id="477" r:id="rId23"/>
    <p:sldId id="478" r:id="rId24"/>
    <p:sldId id="398" r:id="rId25"/>
    <p:sldId id="437" r:id="rId26"/>
    <p:sldId id="400" r:id="rId27"/>
    <p:sldId id="439" r:id="rId28"/>
    <p:sldId id="402" r:id="rId29"/>
    <p:sldId id="440" r:id="rId30"/>
    <p:sldId id="441" r:id="rId31"/>
    <p:sldId id="479" r:id="rId32"/>
    <p:sldId id="480" r:id="rId33"/>
    <p:sldId id="481" r:id="rId34"/>
    <p:sldId id="483" r:id="rId35"/>
    <p:sldId id="484" r:id="rId36"/>
    <p:sldId id="485" r:id="rId37"/>
    <p:sldId id="486" r:id="rId38"/>
  </p:sldIdLst>
  <p:sldSz cx="9144000" cy="6858000" type="screen4x3"/>
  <p:notesSz cx="6972300" cy="101346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FFFF"/>
    <a:srgbClr val="0099FF"/>
    <a:srgbClr val="FFCC99"/>
    <a:srgbClr val="FFCCFF"/>
    <a:srgbClr val="008000"/>
    <a:srgbClr val="990033"/>
    <a:srgbClr val="CCC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8" autoAdjust="0"/>
  </p:normalViewPr>
  <p:slideViewPr>
    <p:cSldViewPr>
      <p:cViewPr varScale="1">
        <p:scale>
          <a:sx n="83" d="100"/>
          <a:sy n="83" d="100"/>
        </p:scale>
        <p:origin x="-9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2971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012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9601200"/>
            <a:ext cx="2971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09E72991-511E-4EFE-A968-5A9E96BD0D7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7843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9700" y="0"/>
            <a:ext cx="3021013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60413"/>
            <a:ext cx="5067300" cy="3800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6913" y="4813300"/>
            <a:ext cx="5578475" cy="456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26600"/>
            <a:ext cx="3021013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9700" y="9626600"/>
            <a:ext cx="3021013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1ECC999-D9FE-4987-B6E2-9A9AEF14F2B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63705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EC46B0-5714-4EBB-B444-CC2CB29CFE7E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3986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1613" y="163513"/>
            <a:ext cx="8770937" cy="5386387"/>
          </a:xfrm>
          <a:prstGeom prst="rect">
            <a:avLst/>
          </a:prstGeom>
          <a:solidFill>
            <a:srgbClr val="2D338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444" tIns="40223" rIns="80444" bIns="40223" anchor="ctr"/>
          <a:lstStyle/>
          <a:p>
            <a:pPr algn="ctr" defTabSz="873125"/>
            <a:endParaRPr lang="fi-FI" sz="1400">
              <a:solidFill>
                <a:srgbClr val="2D338E"/>
              </a:solidFill>
            </a:endParaRPr>
          </a:p>
        </p:txBody>
      </p:sp>
      <p:pic>
        <p:nvPicPr>
          <p:cNvPr id="5" name="Picture 4" descr="EKlogoFin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5" y="5845175"/>
            <a:ext cx="273526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i-FI" noProof="0" smtClean="0"/>
              <a:t>Muokkaa perustyyl. napsautt.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80444" tIns="40223" rIns="80444" bIns="40223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i-FI" noProof="0" smtClean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3321003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Antti Kondelin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E6896-72F7-4896-9CF0-DD28B3EDAE1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972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40513" y="293688"/>
            <a:ext cx="2047875" cy="522287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95300" y="293688"/>
            <a:ext cx="5992813" cy="522287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Antti Kondelin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45669-6082-4DD8-82BE-BDCEC4A235B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2241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Otsikko, teksti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293688"/>
            <a:ext cx="8193088" cy="779462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1"/>
          </p:nvPr>
        </p:nvSpPr>
        <p:spPr>
          <a:xfrm>
            <a:off x="495300" y="1141413"/>
            <a:ext cx="4019550" cy="43751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67250" y="1141413"/>
            <a:ext cx="4021138" cy="43751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67972-3184-4E81-940B-704D0EF4D1A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856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Antti Kondelin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957F1-5D87-4599-BC23-A768B6FB087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223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Antti Kondelin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D785B-6E3B-44A1-96E8-5EB3DC6DA94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5549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95300" y="1141413"/>
            <a:ext cx="4019550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67250" y="1141413"/>
            <a:ext cx="4021138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Antti Kondelin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6D7CD-4648-4041-AEF8-D12874B7EB8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804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Antti Kondelin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46405-C547-4901-B0EB-568A81B691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488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Antti Kondelin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06174-4120-4A53-B1E8-91AA758856C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454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Antti Kondelin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93F9F-A5E4-4A84-BDC2-824DFC4AD6A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57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Antti Kondelin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06156-AF69-4426-AE5C-3E75428F77F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479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Antti Kondelin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2B2A1-88F8-4619-BC36-B64081360FE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7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93688"/>
            <a:ext cx="8193088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338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46" tIns="43622" rIns="87246" bIns="436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141413"/>
            <a:ext cx="8193088" cy="437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338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46" tIns="43622" rIns="87246" bIns="436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1175" y="6170613"/>
            <a:ext cx="930275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46" tIns="43622" rIns="87246" bIns="43622" numCol="1" anchor="t" anchorCtr="0" compatLnSpc="1">
            <a:prstTxWarp prst="textNoShape">
              <a:avLst/>
            </a:prstTxWarp>
          </a:bodyPr>
          <a:lstStyle>
            <a:lvl1pPr defTabSz="873125">
              <a:defRPr sz="800" smtClean="0"/>
            </a:lvl1pPr>
          </a:lstStyle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70000" y="6170613"/>
            <a:ext cx="163195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46" tIns="43622" rIns="87246" bIns="43622" numCol="1" anchor="t" anchorCtr="0" compatLnSpc="1">
            <a:prstTxWarp prst="textNoShape">
              <a:avLst/>
            </a:prstTxWarp>
          </a:bodyPr>
          <a:lstStyle>
            <a:lvl1pPr defTabSz="873125">
              <a:defRPr sz="800" smtClean="0"/>
            </a:lvl1pPr>
          </a:lstStyle>
          <a:p>
            <a:pPr>
              <a:defRPr/>
            </a:pPr>
            <a:r>
              <a:rPr lang="fi-FI" dirty="0"/>
              <a:t>Antti Kondelin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1175" y="6351588"/>
            <a:ext cx="73025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46" tIns="43622" rIns="87246" bIns="43622" numCol="1" anchor="t" anchorCtr="0" compatLnSpc="1">
            <a:prstTxWarp prst="textNoShape">
              <a:avLst/>
            </a:prstTxWarp>
          </a:bodyPr>
          <a:lstStyle>
            <a:lvl1pPr defTabSz="873125">
              <a:defRPr sz="800" smtClean="0"/>
            </a:lvl1pPr>
          </a:lstStyle>
          <a:p>
            <a:pPr>
              <a:defRPr/>
            </a:pPr>
            <a:fld id="{44FB9AE2-D87B-45C5-BC10-80CD8E519FB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31" name="Picture 7" descr="EKlogoFin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5" y="5807075"/>
            <a:ext cx="2830513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4" r:id="rId12"/>
  </p:sldLayoutIdLst>
  <p:hf hdr="0"/>
  <p:txStyles>
    <p:titleStyle>
      <a:lvl1pPr algn="l" defTabSz="873125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D338E"/>
          </a:solidFill>
          <a:latin typeface="+mj-lt"/>
          <a:ea typeface="+mj-ea"/>
          <a:cs typeface="+mj-cs"/>
        </a:defRPr>
      </a:lvl1pPr>
      <a:lvl2pPr algn="l" defTabSz="873125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D338E"/>
          </a:solidFill>
          <a:latin typeface="Arial" charset="0"/>
        </a:defRPr>
      </a:lvl2pPr>
      <a:lvl3pPr algn="l" defTabSz="873125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D338E"/>
          </a:solidFill>
          <a:latin typeface="Arial" charset="0"/>
        </a:defRPr>
      </a:lvl3pPr>
      <a:lvl4pPr algn="l" defTabSz="873125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D338E"/>
          </a:solidFill>
          <a:latin typeface="Arial" charset="0"/>
        </a:defRPr>
      </a:lvl4pPr>
      <a:lvl5pPr algn="l" defTabSz="873125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D338E"/>
          </a:solidFill>
          <a:latin typeface="Arial" charset="0"/>
        </a:defRPr>
      </a:lvl5pPr>
      <a:lvl6pPr marL="457200" algn="l" defTabSz="873125" rtl="0" fontAlgn="base">
        <a:spcBef>
          <a:spcPct val="0"/>
        </a:spcBef>
        <a:spcAft>
          <a:spcPct val="0"/>
        </a:spcAft>
        <a:defRPr sz="2500" b="1">
          <a:solidFill>
            <a:srgbClr val="2D338E"/>
          </a:solidFill>
          <a:latin typeface="Arial" charset="0"/>
        </a:defRPr>
      </a:lvl6pPr>
      <a:lvl7pPr marL="914400" algn="l" defTabSz="873125" rtl="0" fontAlgn="base">
        <a:spcBef>
          <a:spcPct val="0"/>
        </a:spcBef>
        <a:spcAft>
          <a:spcPct val="0"/>
        </a:spcAft>
        <a:defRPr sz="2500" b="1">
          <a:solidFill>
            <a:srgbClr val="2D338E"/>
          </a:solidFill>
          <a:latin typeface="Arial" charset="0"/>
        </a:defRPr>
      </a:lvl7pPr>
      <a:lvl8pPr marL="1371600" algn="l" defTabSz="873125" rtl="0" fontAlgn="base">
        <a:spcBef>
          <a:spcPct val="0"/>
        </a:spcBef>
        <a:spcAft>
          <a:spcPct val="0"/>
        </a:spcAft>
        <a:defRPr sz="2500" b="1">
          <a:solidFill>
            <a:srgbClr val="2D338E"/>
          </a:solidFill>
          <a:latin typeface="Arial" charset="0"/>
        </a:defRPr>
      </a:lvl8pPr>
      <a:lvl9pPr marL="1828800" algn="l" defTabSz="873125" rtl="0" fontAlgn="base">
        <a:spcBef>
          <a:spcPct val="0"/>
        </a:spcBef>
        <a:spcAft>
          <a:spcPct val="0"/>
        </a:spcAft>
        <a:defRPr sz="2500" b="1">
          <a:solidFill>
            <a:srgbClr val="2D338E"/>
          </a:solidFill>
          <a:latin typeface="Arial" charset="0"/>
        </a:defRPr>
      </a:lvl9pPr>
    </p:titleStyle>
    <p:bodyStyle>
      <a:lvl1pPr marL="327025" indent="-327025" algn="l" defTabSz="873125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09613" indent="-273050" algn="l" defTabSz="873125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090613" indent="-217488" algn="l" defTabSz="873125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527175" indent="-217488" algn="l" defTabSz="873125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9637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420938" indent="-219075" algn="l" defTabSz="87312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878138" indent="-219075" algn="l" defTabSz="87312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335338" indent="-219075" algn="l" defTabSz="87312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792538" indent="-219075" algn="l" defTabSz="87312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CCECFF">
                  <a:shade val="30000"/>
                  <a:satMod val="115000"/>
                  <a:alpha val="45000"/>
                </a:srgbClr>
              </a:gs>
              <a:gs pos="50000">
                <a:srgbClr val="CCECFF">
                  <a:shade val="67500"/>
                  <a:satMod val="115000"/>
                </a:srgbClr>
              </a:gs>
              <a:gs pos="100000">
                <a:srgbClr val="CCEC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/>
          <a:extLst/>
        </p:spPr>
        <p:txBody>
          <a:bodyPr vert="horz" wrap="square" lIns="80467" tIns="40234" rIns="80467" bIns="40234" numCol="1" rtlCol="0" anchor="t" anchorCtr="0" compatLnSpc="1">
            <a:prstTxWarp prst="textNoShape">
              <a:avLst/>
            </a:prstTxWarp>
          </a:bodyPr>
          <a:lstStyle/>
          <a:p>
            <a:pPr defTabSz="873125"/>
            <a:endParaRPr lang="fi-FI" sz="1400"/>
          </a:p>
        </p:txBody>
      </p:sp>
      <p:sp>
        <p:nvSpPr>
          <p:cNvPr id="3074" name="Rectangle 1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sz="3200" dirty="0" smtClean="0">
                <a:solidFill>
                  <a:schemeClr val="tx1"/>
                </a:solidFill>
              </a:rPr>
              <a:t>Työkyvyttömyys loman alkaessa ja aikana</a:t>
            </a:r>
            <a:endParaRPr lang="fi-FI" sz="3200" dirty="0">
              <a:solidFill>
                <a:schemeClr val="tx1"/>
              </a:solidFill>
            </a:endParaRPr>
          </a:p>
        </p:txBody>
      </p:sp>
      <p:sp>
        <p:nvSpPr>
          <p:cNvPr id="3075" name="Rectangle 1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 dirty="0" smtClean="0">
                <a:solidFill>
                  <a:schemeClr val="tx1"/>
                </a:solidFill>
              </a:rPr>
              <a:t>Asiantuntija Antti Kondelin</a:t>
            </a:r>
          </a:p>
          <a:p>
            <a:pPr eaLnBrk="1" hangingPunct="1"/>
            <a:endParaRPr lang="fi-FI" dirty="0"/>
          </a:p>
          <a:p>
            <a:pPr eaLnBrk="1" hangingPunct="1"/>
            <a:r>
              <a:rPr lang="fi-FI" dirty="0" err="1" smtClean="0">
                <a:solidFill>
                  <a:schemeClr val="tx1"/>
                </a:solidFill>
              </a:rPr>
              <a:t>palkkahallinto.kondelin@gmail.com</a:t>
            </a:r>
            <a:endParaRPr lang="fi-FI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105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Terveydentilaa koskevien tietojen käsittely </a:t>
            </a:r>
            <a:br>
              <a:rPr lang="fi-FI" dirty="0" smtClean="0"/>
            </a:br>
            <a:r>
              <a:rPr lang="fi-FI" dirty="0" smtClean="0"/>
              <a:t>- </a:t>
            </a:r>
            <a:r>
              <a:rPr lang="fi-FI" sz="1800" dirty="0"/>
              <a:t>L</a:t>
            </a:r>
            <a:r>
              <a:rPr lang="fi-FI" sz="1800" dirty="0" smtClean="0"/>
              <a:t>aki yksityisyyden suojasta työelämässä 5 §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268760"/>
            <a:ext cx="8193088" cy="4680520"/>
          </a:xfrm>
        </p:spPr>
        <p:txBody>
          <a:bodyPr/>
          <a:lstStyle/>
          <a:p>
            <a:r>
              <a:rPr lang="fi-FI" sz="2000" dirty="0" smtClean="0"/>
              <a:t>Työnantajalla </a:t>
            </a:r>
            <a:r>
              <a:rPr lang="fi-FI" sz="2000" dirty="0"/>
              <a:t>on oikeus käsitellä työntekijän terveydentilaa koskevia </a:t>
            </a:r>
            <a:r>
              <a:rPr lang="fi-FI" sz="2000" dirty="0" smtClean="0"/>
              <a:t>tietoja, jos</a:t>
            </a:r>
          </a:p>
          <a:p>
            <a:pPr lvl="1"/>
            <a:r>
              <a:rPr lang="fi-FI" dirty="0" smtClean="0"/>
              <a:t>Tietojen </a:t>
            </a:r>
            <a:r>
              <a:rPr lang="fi-FI" dirty="0"/>
              <a:t>käsittely on tarpeen sairausajan palkan tai siihen rinnastettavien terveydentilaan liittyvien etuuksien suorittamiseksi </a:t>
            </a:r>
            <a:endParaRPr lang="fi-FI" dirty="0" smtClean="0"/>
          </a:p>
          <a:p>
            <a:pPr lvl="1"/>
            <a:r>
              <a:rPr lang="fi-FI" dirty="0" smtClean="0"/>
              <a:t>Taikka </a:t>
            </a:r>
            <a:r>
              <a:rPr lang="fi-FI" dirty="0"/>
              <a:t>sen selvittämiseksi, onko työstä poissaoloon perusteltu </a:t>
            </a:r>
            <a:r>
              <a:rPr lang="fi-FI" dirty="0" smtClean="0"/>
              <a:t>syy</a:t>
            </a:r>
          </a:p>
          <a:p>
            <a:pPr lvl="1"/>
            <a:r>
              <a:rPr lang="fi-FI" dirty="0" smtClean="0"/>
              <a:t>Tiedot </a:t>
            </a:r>
            <a:r>
              <a:rPr lang="fi-FI" dirty="0"/>
              <a:t>kerättävä työntekijältä itseltään tai suostumuksellaan</a:t>
            </a:r>
          </a:p>
          <a:p>
            <a:pPr marL="327025" lvl="1" indent="-327025">
              <a:buFontTx/>
              <a:buChar char="•"/>
            </a:pPr>
            <a:r>
              <a:rPr lang="fi-FI" sz="2000" b="1" i="1" dirty="0" smtClean="0"/>
              <a:t>Loman </a:t>
            </a:r>
            <a:r>
              <a:rPr lang="fi-FI" sz="2000" b="1" i="1" dirty="0"/>
              <a:t>siirtopyyntö nimetylle henkilölle, jos siirtopyynnössä on terveydentilaa koskevia tietoja</a:t>
            </a:r>
          </a:p>
          <a:p>
            <a:pPr lvl="1"/>
            <a:r>
              <a:rPr lang="fi-FI" dirty="0" smtClean="0"/>
              <a:t>Tai määriteltävä </a:t>
            </a:r>
            <a:r>
              <a:rPr lang="fi-FI" dirty="0"/>
              <a:t>tehtävät, joihin sisältyy terveydentilaa koskevien tietojen </a:t>
            </a:r>
            <a:r>
              <a:rPr lang="fi-FI" dirty="0" smtClean="0"/>
              <a:t>käsittelyä</a:t>
            </a:r>
          </a:p>
          <a:p>
            <a:r>
              <a:rPr lang="fi-FI" b="1" i="1" dirty="0" smtClean="0"/>
              <a:t>Pelkkä siirtopyyntö ilman terveydentilaa koskevia tietoja</a:t>
            </a:r>
          </a:p>
          <a:p>
            <a:pPr lvl="1"/>
            <a:r>
              <a:rPr lang="fi-FI" dirty="0" smtClean="0"/>
              <a:t>Viestejä vastaanottavat tai lukevat henkilöt tai tehtävät tulee nimetä</a:t>
            </a:r>
          </a:p>
          <a:p>
            <a:pPr lvl="1"/>
            <a:r>
              <a:rPr lang="fi-FI" dirty="0" smtClean="0"/>
              <a:t>Tietoja eivät saa ne, jotka tietoja eivät työtehtävissään tarvitse 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9957F1-5D87-4599-BC23-A768B6FB0870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7364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16387" name="Alatunnisteen paikkamerk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dirty="0" smtClean="0"/>
              <a:t>Antti Kondelin</a:t>
            </a:r>
          </a:p>
        </p:txBody>
      </p:sp>
      <p:sp>
        <p:nvSpPr>
          <p:cNvPr id="16388" name="Dian numeron paikkamerkki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CBF8ED-F8F8-48E0-AC2F-1FC6783E9030}" type="slidenum">
              <a:rPr lang="fi-FI" sz="800" smtClean="0"/>
              <a:pPr eaLnBrk="1" hangingPunct="1"/>
              <a:t>11</a:t>
            </a:fld>
            <a:endParaRPr lang="fi-FI" sz="800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/>
            <a:r>
              <a:rPr lang="fi-FI" dirty="0" smtClean="0"/>
              <a:t>Työkyvyttömyys osoitetaan lääkärintodistuksella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1413"/>
            <a:ext cx="8193088" cy="4664075"/>
          </a:xfrm>
        </p:spPr>
        <p:txBody>
          <a:bodyPr/>
          <a:lstStyle/>
          <a:p>
            <a:pPr eaLnBrk="1" hangingPunct="1"/>
            <a:r>
              <a:rPr lang="fi-FI" dirty="0" smtClean="0"/>
              <a:t>Työkyvyttömyys todetaan työterveyslääkärin antamalla tai työnantajan hyväksymällä muulla lääkärintodistuksella</a:t>
            </a:r>
          </a:p>
          <a:p>
            <a:pPr lvl="1" eaLnBrk="1" hangingPunct="1"/>
            <a:r>
              <a:rPr lang="fi-FI" dirty="0"/>
              <a:t>Työntekijä hankkii lääkärintodistuksen omalla </a:t>
            </a:r>
            <a:r>
              <a:rPr lang="fi-FI" dirty="0" smtClean="0"/>
              <a:t>kustannuksellaan</a:t>
            </a:r>
          </a:p>
          <a:p>
            <a:pPr eaLnBrk="1" hangingPunct="1"/>
            <a:r>
              <a:rPr lang="fi-FI" b="1" i="1" dirty="0" smtClean="0"/>
              <a:t>Työnantaja </a:t>
            </a:r>
            <a:r>
              <a:rPr lang="fi-FI" b="1" i="1" dirty="0"/>
              <a:t>voi aina vaatia lääkärintodistusta </a:t>
            </a:r>
            <a:r>
              <a:rPr lang="fi-FI" b="1" i="1" dirty="0" smtClean="0"/>
              <a:t>loma-ajalta</a:t>
            </a:r>
          </a:p>
          <a:p>
            <a:pPr lvl="1" eaLnBrk="1" hangingPunct="1"/>
            <a:r>
              <a:rPr lang="fi-FI" dirty="0" smtClean="0"/>
              <a:t>Käytäntö </a:t>
            </a:r>
            <a:r>
              <a:rPr lang="fi-FI" dirty="0"/>
              <a:t>voi olla erilainen kuin työstä poissa ollessa</a:t>
            </a:r>
          </a:p>
          <a:p>
            <a:pPr eaLnBrk="1" hangingPunct="1"/>
            <a:r>
              <a:rPr lang="fi-FI" dirty="0" smtClean="0"/>
              <a:t>Ongelmia tuottavat ulkomailta saadut lääkärintodistukset</a:t>
            </a:r>
          </a:p>
          <a:p>
            <a:pPr lvl="1" eaLnBrk="1" hangingPunct="1"/>
            <a:r>
              <a:rPr lang="fi-FI" dirty="0" smtClean="0"/>
              <a:t>Lääkärintodistus toisesta EU-maasta pätevä (TT:2011-42)</a:t>
            </a:r>
          </a:p>
          <a:p>
            <a:pPr lvl="1" eaLnBrk="1" hangingPunct="1"/>
            <a:r>
              <a:rPr lang="fi-FI" dirty="0" smtClean="0"/>
              <a:t>Todistuksessa </a:t>
            </a:r>
            <a:r>
              <a:rPr lang="fi-FI" dirty="0"/>
              <a:t>on oltava diagnoosi ja </a:t>
            </a:r>
            <a:r>
              <a:rPr lang="fi-FI" dirty="0" err="1"/>
              <a:t>icd-koodi</a:t>
            </a:r>
            <a:r>
              <a:rPr lang="fi-FI" dirty="0"/>
              <a:t> sekä </a:t>
            </a:r>
            <a:r>
              <a:rPr lang="fi-FI" dirty="0" smtClean="0"/>
              <a:t>työkyvyttömyysaika</a:t>
            </a:r>
          </a:p>
          <a:p>
            <a:pPr lvl="1" eaLnBrk="1" hangingPunct="1"/>
            <a:r>
              <a:rPr lang="fi-FI" dirty="0" smtClean="0"/>
              <a:t>Vieraskieliset todistukset, hyväksytäänkö englanninkieliset?</a:t>
            </a:r>
            <a:endParaRPr lang="fi-FI" dirty="0"/>
          </a:p>
          <a:p>
            <a:pPr eaLnBrk="1" hangingPunct="1"/>
            <a:r>
              <a:rPr lang="fi-FI" dirty="0" smtClean="0"/>
              <a:t>Työnantajan </a:t>
            </a:r>
            <a:r>
              <a:rPr lang="fi-FI" dirty="0"/>
              <a:t>tulee antaa työntekijöille selkeät ohjeet siitä, minkälainen selvitys </a:t>
            </a:r>
            <a:r>
              <a:rPr lang="fi-FI" dirty="0" smtClean="0"/>
              <a:t>työkyvyttömyydestä on riittävä</a:t>
            </a:r>
            <a:endParaRPr lang="fi-FI" dirty="0"/>
          </a:p>
          <a:p>
            <a:pPr lvl="1" eaLnBrk="1" hangingPunct="1"/>
            <a:r>
              <a:rPr lang="fi-FI" dirty="0" smtClean="0"/>
              <a:t>Työnantaja saa ratkaista, minkälaisen selvityksen hyväksyy</a:t>
            </a:r>
          </a:p>
        </p:txBody>
      </p:sp>
    </p:spTree>
    <p:extLst>
      <p:ext uri="{BB962C8B-B14F-4D97-AF65-F5344CB8AC3E}">
        <p14:creationId xmlns:p14="http://schemas.microsoft.com/office/powerpoint/2010/main" val="980109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18435" name="Alatunnisteen paikkamerk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dirty="0" smtClean="0"/>
              <a:t>Antti Kondelin</a:t>
            </a:r>
          </a:p>
        </p:txBody>
      </p:sp>
      <p:sp>
        <p:nvSpPr>
          <p:cNvPr id="18436" name="Dian numeron paikkamerkki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52ECDA3-06BD-4F51-9FDF-C882FCA43624}" type="slidenum">
              <a:rPr lang="fi-FI" sz="800" smtClean="0"/>
              <a:pPr eaLnBrk="1" hangingPunct="1"/>
              <a:t>12</a:t>
            </a:fld>
            <a:endParaRPr lang="fi-FI" sz="800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/>
            <a:r>
              <a:rPr lang="fi-FI" smtClean="0"/>
              <a:t>Sairauden vuoksi siirretty loma 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1413"/>
            <a:ext cx="8397875" cy="5024437"/>
          </a:xfrm>
        </p:spPr>
        <p:txBody>
          <a:bodyPr/>
          <a:lstStyle/>
          <a:p>
            <a:pPr marL="342900" indent="-342900" defTabSz="914400" eaLnBrk="1" hangingPunct="1">
              <a:defRPr/>
            </a:pPr>
            <a:r>
              <a:rPr lang="fi-FI" dirty="0" smtClean="0">
                <a:cs typeface="Arial" charset="0"/>
              </a:rPr>
              <a:t>Lomajaksolle osuvat sairaspäivät siirtyvät</a:t>
            </a:r>
          </a:p>
          <a:p>
            <a:pPr marL="342900" indent="-342900" defTabSz="914400" eaLnBrk="1" hangingPunct="1">
              <a:defRPr/>
            </a:pPr>
            <a:r>
              <a:rPr lang="fi-FI" dirty="0" smtClean="0">
                <a:cs typeface="Arial" charset="0"/>
              </a:rPr>
              <a:t>Sairauden päätyttyä loma jatkuu ja päättyy alkuperäisen ilmoituksen mukaisesti</a:t>
            </a:r>
          </a:p>
          <a:p>
            <a:pPr marL="342900" indent="-342900" defTabSz="914400" eaLnBrk="1" hangingPunct="1">
              <a:defRPr/>
            </a:pPr>
            <a:r>
              <a:rPr lang="fi-FI" b="1" i="1" dirty="0" smtClean="0"/>
              <a:t>Siirretyn loman ajankohdasta voidaan sopia  </a:t>
            </a:r>
          </a:p>
          <a:p>
            <a:pPr marL="723900" lvl="2" indent="-342900" defTabSz="914400" eaLnBrk="1" hangingPunct="1">
              <a:defRPr/>
            </a:pPr>
            <a:r>
              <a:rPr lang="fi-FI" sz="1800" dirty="0" smtClean="0">
                <a:cs typeface="Arial" charset="0"/>
              </a:rPr>
              <a:t>Voidaan myös sopia, että lomaa jatketaan siirretyillä lomapäivillä</a:t>
            </a:r>
            <a:endParaRPr lang="fi-FI" sz="1800" dirty="0" smtClean="0"/>
          </a:p>
          <a:p>
            <a:pPr marL="342900" indent="-342900" defTabSz="914400" eaLnBrk="1" hangingPunct="1">
              <a:defRPr/>
            </a:pPr>
            <a:r>
              <a:rPr lang="fi-FI" b="1" i="1" dirty="0"/>
              <a:t>Jos työnantaja määrää loman </a:t>
            </a:r>
            <a:r>
              <a:rPr lang="fi-FI" b="1" i="1" dirty="0" smtClean="0"/>
              <a:t>ajankohdan</a:t>
            </a:r>
          </a:p>
          <a:p>
            <a:pPr marL="725488" lvl="1" indent="-342900" defTabSz="914400" eaLnBrk="1" hangingPunct="1">
              <a:defRPr/>
            </a:pPr>
            <a:r>
              <a:rPr lang="fi-FI" dirty="0" smtClean="0"/>
              <a:t>Kesäloma (24 ap) annettava lomakaudella ja viimeistään saman kalenterivuoden aikana</a:t>
            </a:r>
          </a:p>
          <a:p>
            <a:pPr marL="725488" lvl="1" indent="-342900" defTabSz="914400" eaLnBrk="1" hangingPunct="1">
              <a:defRPr/>
            </a:pPr>
            <a:r>
              <a:rPr lang="fi-FI" dirty="0" smtClean="0"/>
              <a:t>Talviloma annettava ennen seuraavan lomakauden alkua viimeistään seuraavan kalenterivuoden loppuun mennessä</a:t>
            </a:r>
          </a:p>
          <a:p>
            <a:pPr marL="725488" lvl="1" indent="-342900" defTabSz="914400" eaLnBrk="1" hangingPunct="1">
              <a:defRPr/>
            </a:pPr>
            <a:r>
              <a:rPr lang="fi-FI" dirty="0"/>
              <a:t>L</a:t>
            </a:r>
            <a:r>
              <a:rPr lang="fi-FI" dirty="0" smtClean="0"/>
              <a:t>oman ilmoitusaikoja tulee noudattaa (2 viikkoa tai viikko)</a:t>
            </a:r>
          </a:p>
          <a:p>
            <a:pPr marL="342900" indent="-342900" defTabSz="914400" eaLnBrk="1" hangingPunct="1">
              <a:defRPr/>
            </a:pPr>
            <a:r>
              <a:rPr lang="fi-FI" dirty="0" smtClean="0"/>
              <a:t>Määräajoissa pitämättä jäänyt loma korvataan lomakorvauksella</a:t>
            </a:r>
          </a:p>
          <a:p>
            <a:pPr marL="742950" lvl="1" indent="-285750" defTabSz="914400" eaLnBrk="1" hangingPunct="1">
              <a:defRPr/>
            </a:pPr>
            <a:r>
              <a:rPr lang="fi-FI" dirty="0" smtClean="0"/>
              <a:t>Työntekijä saa lomakorvauksen ja mahdollisesti sairauspäivärahaa</a:t>
            </a:r>
          </a:p>
        </p:txBody>
      </p:sp>
    </p:spTree>
    <p:extLst>
      <p:ext uri="{BB962C8B-B14F-4D97-AF65-F5344CB8AC3E}">
        <p14:creationId xmlns:p14="http://schemas.microsoft.com/office/powerpoint/2010/main" val="2565525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Lomapalkan muuttaminen sairausajan palkaksi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141412"/>
            <a:ext cx="8469188" cy="50238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fi-FI" b="1" i="1" dirty="0"/>
              <a:t>S</a:t>
            </a:r>
            <a:r>
              <a:rPr lang="fi-FI" b="1" i="1" dirty="0" smtClean="0"/>
              <a:t>iirrettyjen </a:t>
            </a:r>
            <a:r>
              <a:rPr lang="fi-FI" b="1" i="1" dirty="0"/>
              <a:t>lomapäivien lomapalkka muuttuu sairausajan </a:t>
            </a:r>
            <a:r>
              <a:rPr lang="fi-FI" b="1" i="1" dirty="0" smtClean="0"/>
              <a:t>palkaksi</a:t>
            </a:r>
          </a:p>
          <a:p>
            <a:r>
              <a:rPr lang="fi-FI" dirty="0" smtClean="0"/>
              <a:t>Lomapalkka </a:t>
            </a:r>
            <a:r>
              <a:rPr lang="fi-FI" dirty="0"/>
              <a:t>tulee seuraavassa palkanmaksussa oikaista sairausajan palkaksi palkkakirjanpidossa ja palkkalaskelmalla </a:t>
            </a:r>
          </a:p>
          <a:p>
            <a:pPr lvl="1"/>
            <a:r>
              <a:rPr lang="fi-FI" dirty="0"/>
              <a:t>Vähennetään siirrettyjen lomapäivien lomapalkka</a:t>
            </a:r>
          </a:p>
          <a:p>
            <a:pPr lvl="1"/>
            <a:r>
              <a:rPr lang="fi-FI" dirty="0"/>
              <a:t>Lisätään työkyvyttömyysajalta maksettava sairausajan </a:t>
            </a:r>
            <a:r>
              <a:rPr lang="fi-FI" dirty="0" smtClean="0"/>
              <a:t>palkka</a:t>
            </a:r>
          </a:p>
          <a:p>
            <a:pPr lvl="1"/>
            <a:r>
              <a:rPr lang="fi-FI" dirty="0" smtClean="0"/>
              <a:t>Lomarahan oikaisemisesta kysy </a:t>
            </a:r>
            <a:r>
              <a:rPr lang="fi-FI" dirty="0"/>
              <a:t>neuvoa </a:t>
            </a:r>
            <a:r>
              <a:rPr lang="fi-FI" dirty="0" smtClean="0"/>
              <a:t>työnantajaliitosta</a:t>
            </a:r>
            <a:endParaRPr lang="fi-FI" dirty="0"/>
          </a:p>
          <a:p>
            <a:r>
              <a:rPr lang="fi-FI" dirty="0" smtClean="0"/>
              <a:t>Kela </a:t>
            </a:r>
            <a:r>
              <a:rPr lang="fi-FI" dirty="0"/>
              <a:t>maksaa sairauspäivärahan työnantajalle 9 arkipäivän </a:t>
            </a:r>
            <a:r>
              <a:rPr lang="fi-FI" dirty="0" smtClean="0"/>
              <a:t>jälkeen</a:t>
            </a:r>
          </a:p>
          <a:p>
            <a:pPr lvl="1"/>
            <a:r>
              <a:rPr lang="fi-FI" dirty="0" smtClean="0"/>
              <a:t>Jos työntekijä ei siirrä lomaa, hän saa lomapalkan ja sairauspäivärahan</a:t>
            </a:r>
            <a:endParaRPr lang="fi-FI" dirty="0"/>
          </a:p>
          <a:p>
            <a:r>
              <a:rPr lang="fi-FI" dirty="0" smtClean="0"/>
              <a:t>Lomapalkan </a:t>
            </a:r>
            <a:r>
              <a:rPr lang="fi-FI" dirty="0"/>
              <a:t>oikaisua ei ole </a:t>
            </a:r>
            <a:r>
              <a:rPr lang="fi-FI" dirty="0" smtClean="0"/>
              <a:t>välttämätöntä </a:t>
            </a:r>
            <a:r>
              <a:rPr lang="fi-FI" dirty="0"/>
              <a:t>tehdä</a:t>
            </a:r>
          </a:p>
          <a:p>
            <a:pPr lvl="1"/>
            <a:r>
              <a:rPr lang="fi-FI" dirty="0" smtClean="0"/>
              <a:t>Jos </a:t>
            </a:r>
            <a:r>
              <a:rPr lang="fi-FI" dirty="0"/>
              <a:t>siirretyt lomapäivät pidetään </a:t>
            </a:r>
            <a:r>
              <a:rPr lang="fi-FI" dirty="0" smtClean="0"/>
              <a:t>loman </a:t>
            </a:r>
            <a:r>
              <a:rPr lang="fi-FI" dirty="0"/>
              <a:t>tai sairauden </a:t>
            </a:r>
            <a:r>
              <a:rPr lang="fi-FI" dirty="0" smtClean="0"/>
              <a:t>jatkoksi</a:t>
            </a:r>
          </a:p>
          <a:p>
            <a:pPr lvl="1"/>
            <a:r>
              <a:rPr lang="fi-FI" dirty="0" smtClean="0"/>
              <a:t>Lyhyeltä sairausjaksolta, jolta Kela </a:t>
            </a:r>
            <a:r>
              <a:rPr lang="fi-FI" dirty="0"/>
              <a:t>ei maksa </a:t>
            </a:r>
            <a:r>
              <a:rPr lang="fi-FI" dirty="0" smtClean="0"/>
              <a:t>sairauspäivärahaa</a:t>
            </a:r>
            <a:endParaRPr lang="fi-FI" dirty="0"/>
          </a:p>
          <a:p>
            <a:pPr lvl="1"/>
            <a:r>
              <a:rPr lang="fi-FI" dirty="0"/>
              <a:t>Kuukausipalkkaisen muuttuvia lomapalkkoja ei ole välttämätöntä </a:t>
            </a:r>
            <a:r>
              <a:rPr lang="fi-FI" dirty="0" smtClean="0"/>
              <a:t>oikaista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4.2.2014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Antti Kondelin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1D51F-E613-40F9-8AB8-9616668EBB87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9987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CCECFF">
                  <a:shade val="30000"/>
                  <a:satMod val="115000"/>
                  <a:alpha val="45000"/>
                </a:srgbClr>
              </a:gs>
              <a:gs pos="50000">
                <a:srgbClr val="CCECFF">
                  <a:shade val="67500"/>
                  <a:satMod val="115000"/>
                </a:srgbClr>
              </a:gs>
              <a:gs pos="100000">
                <a:srgbClr val="CCEC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/>
          <a:extLst/>
        </p:spPr>
        <p:txBody>
          <a:bodyPr vert="horz" wrap="square" lIns="80467" tIns="40234" rIns="80467" bIns="40234" numCol="1" rtlCol="0" anchor="t" anchorCtr="0" compatLnSpc="1">
            <a:prstTxWarp prst="textNoShape">
              <a:avLst/>
            </a:prstTxWarp>
          </a:bodyPr>
          <a:lstStyle/>
          <a:p>
            <a:pPr defTabSz="873125"/>
            <a:endParaRPr lang="fi-FI" sz="1400"/>
          </a:p>
        </p:txBody>
      </p:sp>
      <p:sp>
        <p:nvSpPr>
          <p:cNvPr id="3074" name="Rectangle 1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sz="3200" dirty="0">
                <a:solidFill>
                  <a:schemeClr val="tx1"/>
                </a:solidFill>
              </a:rPr>
              <a:t>LOMAPALKAN LASKENTA TYÖAJAN TAI PALKKAUSTAVAN MUUTTUESSA</a:t>
            </a:r>
          </a:p>
        </p:txBody>
      </p:sp>
      <p:sp>
        <p:nvSpPr>
          <p:cNvPr id="3075" name="Rectangle 1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 dirty="0" smtClean="0">
                <a:solidFill>
                  <a:schemeClr val="tx1"/>
                </a:solidFill>
              </a:rPr>
              <a:t>Asiantuntija Antti Kondelin</a:t>
            </a:r>
          </a:p>
          <a:p>
            <a:pPr eaLnBrk="1" hangingPunct="1"/>
            <a:endParaRPr lang="fi-FI" dirty="0"/>
          </a:p>
          <a:p>
            <a:pPr eaLnBrk="1" hangingPunct="1"/>
            <a:r>
              <a:rPr lang="fi-FI" dirty="0" err="1" smtClean="0">
                <a:solidFill>
                  <a:schemeClr val="tx1"/>
                </a:solidFill>
              </a:rPr>
              <a:t>palkkahallinto.kondelin@gmail.com</a:t>
            </a:r>
            <a:endParaRPr lang="fi-FI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385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Lomapalkan laskentasäännön valinta</a:t>
            </a:r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4432750"/>
              </p:ext>
            </p:extLst>
          </p:nvPr>
        </p:nvGraphicFramePr>
        <p:xfrm>
          <a:off x="495300" y="980728"/>
          <a:ext cx="8193087" cy="4675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2604"/>
                <a:gridCol w="2736304"/>
                <a:gridCol w="2244179"/>
              </a:tblGrid>
              <a:tr h="79208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i-FI" sz="2000" dirty="0" smtClean="0">
                          <a:solidFill>
                            <a:schemeClr val="tx1"/>
                          </a:solidFill>
                        </a:rPr>
                        <a:t>Lomapalkan laskentasäännön ratkaisee </a:t>
                      </a:r>
                      <a:r>
                        <a:rPr lang="fi-FI" sz="2000" b="1" dirty="0" smtClean="0">
                          <a:solidFill>
                            <a:schemeClr val="tx1"/>
                          </a:solidFill>
                        </a:rPr>
                        <a:t> maaliskuun viimeisenä päivänä sovellettava loman ansaintasääntö ja palkkaustapa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 smtClean="0">
                          <a:solidFill>
                            <a:schemeClr val="tx1"/>
                          </a:solidFill>
                        </a:rPr>
                        <a:t>Loman ansaintasääntö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 smtClean="0">
                          <a:solidFill>
                            <a:schemeClr val="tx1"/>
                          </a:solidFill>
                        </a:rPr>
                        <a:t>Kuukausipalkkainen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 smtClean="0">
                          <a:solidFill>
                            <a:schemeClr val="tx1"/>
                          </a:solidFill>
                        </a:rPr>
                        <a:t>Tuntipalkkainen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 smtClean="0"/>
                        <a:t>14 päivän ansaintasääntö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92188"/>
                      <a:r>
                        <a:rPr lang="fi-FI" sz="1800" b="1" dirty="0" smtClean="0"/>
                        <a:t>Kuukausipalkka</a:t>
                      </a:r>
                    </a:p>
                    <a:p>
                      <a:pPr algn="ctr" defTabSz="992188"/>
                      <a:r>
                        <a:rPr lang="fi-FI" sz="1800" b="1" dirty="0" smtClean="0"/>
                        <a:t>+ lisäpalkat</a:t>
                      </a:r>
                      <a:endParaRPr lang="fi-FI" sz="11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92188"/>
                      <a:r>
                        <a:rPr lang="fi-FI" sz="1800" b="1" dirty="0" smtClean="0"/>
                        <a:t>Keskipäiväpalkka </a:t>
                      </a:r>
                    </a:p>
                    <a:p>
                      <a:pPr algn="ctr" defTabSz="992188"/>
                      <a:r>
                        <a:rPr lang="fi-FI" sz="1800" b="1" dirty="0" smtClean="0"/>
                        <a:t>x kerroin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91650">
                <a:tc>
                  <a:txBody>
                    <a:bodyPr/>
                    <a:lstStyle/>
                    <a:p>
                      <a:pPr algn="l" defTabSz="992188"/>
                      <a:r>
                        <a:rPr lang="fi-FI" sz="1800" b="1" dirty="0" smtClean="0"/>
                        <a:t>35 tunnin ansaintasääntö</a:t>
                      </a:r>
                      <a:r>
                        <a:rPr lang="fi-FI" sz="1800" b="1" baseline="0" dirty="0" smtClean="0"/>
                        <a:t> ja </a:t>
                      </a:r>
                      <a:r>
                        <a:rPr lang="fi-FI" sz="1800" b="1" dirty="0" smtClean="0"/>
                        <a:t>täysi lomaoikeus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92188"/>
                      <a:r>
                        <a:rPr lang="fi-FI" sz="1800" b="1" dirty="0" smtClean="0"/>
                        <a:t>Kuukausipalkka</a:t>
                      </a:r>
                    </a:p>
                    <a:p>
                      <a:pPr algn="ctr" defTabSz="992188"/>
                      <a:r>
                        <a:rPr lang="fi-FI" sz="1800" b="1" dirty="0" smtClean="0"/>
                        <a:t>+ lisäpalkat</a:t>
                      </a:r>
                      <a:endParaRPr lang="fi-FI" sz="11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92188"/>
                      <a:r>
                        <a:rPr lang="fi-FI" sz="1800" b="1" dirty="0" smtClean="0"/>
                        <a:t>Prosentti-</a:t>
                      </a:r>
                    </a:p>
                    <a:p>
                      <a:pPr algn="ctr" defTabSz="992188"/>
                      <a:r>
                        <a:rPr lang="fi-FI" sz="1800" b="1" dirty="0" smtClean="0"/>
                        <a:t>perusteinen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791650">
                <a:tc>
                  <a:txBody>
                    <a:bodyPr/>
                    <a:lstStyle/>
                    <a:p>
                      <a:pPr algn="l" defTabSz="992188"/>
                      <a:r>
                        <a:rPr lang="fi-FI" sz="1800" b="1" dirty="0" smtClean="0"/>
                        <a:t>35 tunnin ansaintasääntö, ei</a:t>
                      </a:r>
                      <a:r>
                        <a:rPr lang="fi-FI" sz="1800" b="1" baseline="0" dirty="0" smtClean="0"/>
                        <a:t> </a:t>
                      </a:r>
                      <a:r>
                        <a:rPr lang="fi-FI" sz="1800" b="1" dirty="0" smtClean="0"/>
                        <a:t>täyttä</a:t>
                      </a:r>
                      <a:r>
                        <a:rPr lang="fi-FI" sz="1800" b="1" baseline="0" dirty="0" smtClean="0"/>
                        <a:t> lomaoikeutta</a:t>
                      </a:r>
                      <a:endParaRPr lang="fi-FI" sz="18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92188"/>
                      <a:r>
                        <a:rPr lang="fi-FI" sz="1800" b="1" dirty="0" smtClean="0"/>
                        <a:t>Prosentti-</a:t>
                      </a:r>
                    </a:p>
                    <a:p>
                      <a:pPr algn="ctr" defTabSz="992188"/>
                      <a:r>
                        <a:rPr lang="fi-FI" sz="1800" b="1" dirty="0" smtClean="0"/>
                        <a:t>perusteinen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92188"/>
                      <a:r>
                        <a:rPr lang="fi-FI" sz="1800" b="1" dirty="0" smtClean="0"/>
                        <a:t>Prosentti-</a:t>
                      </a:r>
                    </a:p>
                    <a:p>
                      <a:pPr algn="ctr" defTabSz="992188"/>
                      <a:r>
                        <a:rPr lang="fi-FI" sz="1800" b="1" dirty="0" smtClean="0"/>
                        <a:t>perusteinen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049488">
                <a:tc>
                  <a:txBody>
                    <a:bodyPr/>
                    <a:lstStyle/>
                    <a:p>
                      <a:pPr algn="l" defTabSz="992188"/>
                      <a:r>
                        <a:rPr lang="fi-FI" sz="1800" b="1" dirty="0" smtClean="0"/>
                        <a:t>Lyhyet työsuhteet, joissa lomaa ei kerry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defTabSz="992188"/>
                      <a:r>
                        <a:rPr lang="fi-FI" sz="1800" b="1" dirty="0" smtClean="0"/>
                        <a:t>Lomakorvaus 9</a:t>
                      </a:r>
                      <a:r>
                        <a:rPr lang="fi-FI" sz="1800" b="1" baseline="0" dirty="0" smtClean="0"/>
                        <a:t> %</a:t>
                      </a:r>
                      <a:endParaRPr lang="fi-FI" sz="18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defTabSz="992188"/>
                      <a:endParaRPr lang="fi-FI" sz="18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2702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Lomapalkan laskenta työajan muutostilanteissa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1413"/>
            <a:ext cx="8397180" cy="4375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dirty="0" smtClean="0"/>
              <a:t>EYT on antanut päätöksen C-486/08 (</a:t>
            </a:r>
            <a:r>
              <a:rPr lang="fi-FI" dirty="0" err="1" smtClean="0"/>
              <a:t>Land</a:t>
            </a:r>
            <a:r>
              <a:rPr lang="fi-FI" dirty="0" smtClean="0"/>
              <a:t> </a:t>
            </a:r>
            <a:r>
              <a:rPr lang="fi-FI" dirty="0" err="1" smtClean="0"/>
              <a:t>Tirol</a:t>
            </a:r>
            <a:r>
              <a:rPr lang="fi-FI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fi-FI" dirty="0" smtClean="0"/>
              <a:t>Päätöksen mukaan kokoaikatyössä ansaittua lomaoikeutta ja lomapalkkaa ei voi menettää</a:t>
            </a:r>
          </a:p>
          <a:p>
            <a:pPr lvl="1" eaLnBrk="1" hangingPunct="1">
              <a:lnSpc>
                <a:spcPct val="90000"/>
              </a:lnSpc>
            </a:pPr>
            <a:r>
              <a:rPr lang="fi-FI" dirty="0"/>
              <a:t>A</a:t>
            </a:r>
            <a:r>
              <a:rPr lang="fi-FI" dirty="0" smtClean="0"/>
              <a:t>nsaitut lomaetuudet eivät voi vähentyä, vaikka loma pidetään osa-aikatyön aikana</a:t>
            </a:r>
          </a:p>
          <a:p>
            <a:pPr lvl="1" eaLnBrk="1" hangingPunct="1">
              <a:lnSpc>
                <a:spcPct val="90000"/>
              </a:lnSpc>
            </a:pPr>
            <a:r>
              <a:rPr lang="fi-FI" dirty="0" smtClean="0"/>
              <a:t>Lomaetuudet voivat vähentyä osa-aikatyöjakson perusteella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i-FI" dirty="0" smtClean="0"/>
              <a:t>Seurauksena muutos kuukausipalkkaisen lomapalkan laskennassa</a:t>
            </a:r>
          </a:p>
          <a:p>
            <a:pPr lvl="1" eaLnBrk="1" hangingPunct="1">
              <a:lnSpc>
                <a:spcPct val="90000"/>
              </a:lnSpc>
            </a:pPr>
            <a:r>
              <a:rPr lang="fi-FI" dirty="0" smtClean="0"/>
              <a:t>Laki 276/2013, HE 203/2012</a:t>
            </a:r>
          </a:p>
          <a:p>
            <a:pPr lvl="1" eaLnBrk="1" hangingPunct="1">
              <a:lnSpc>
                <a:spcPct val="90000"/>
              </a:lnSpc>
            </a:pPr>
            <a:endParaRPr lang="fi-FI" dirty="0" smtClean="0"/>
          </a:p>
          <a:p>
            <a:pPr algn="just" eaLnBrk="1" hangingPunct="1">
              <a:lnSpc>
                <a:spcPct val="90000"/>
              </a:lnSpc>
            </a:pPr>
            <a:r>
              <a:rPr lang="fi-FI" dirty="0" smtClean="0"/>
              <a:t>Laki tuli voimaan 1.5.2013</a:t>
            </a:r>
          </a:p>
          <a:p>
            <a:pPr lvl="1" algn="just" eaLnBrk="1" hangingPunct="1">
              <a:lnSpc>
                <a:spcPct val="90000"/>
              </a:lnSpc>
            </a:pPr>
            <a:endParaRPr lang="fi-FI" dirty="0" smtClean="0"/>
          </a:p>
          <a:p>
            <a:pPr eaLnBrk="1" hangingPunct="1">
              <a:lnSpc>
                <a:spcPct val="90000"/>
              </a:lnSpc>
            </a:pPr>
            <a:r>
              <a:rPr lang="fi-FI" dirty="0"/>
              <a:t>Lainmuutos </a:t>
            </a:r>
            <a:r>
              <a:rPr lang="fi-FI" dirty="0" smtClean="0"/>
              <a:t>koskee ansaintavuoden 1.4.2013 - 31.3.2014 lomapalkkoja </a:t>
            </a:r>
            <a:r>
              <a:rPr lang="fi-FI" dirty="0"/>
              <a:t>ja lomakorvauksia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fi-FI" dirty="0" smtClean="0"/>
              <a:t>Vanhaa säännöstä sovelletaan ennen 1.4.2013 ansaittuihin lomapäiviin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2056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</a:t>
            </a:r>
            <a:r>
              <a:rPr lang="fi-FI" dirty="0" smtClean="0"/>
              <a:t>uukausipalkkaan perustuva vuosilomapalkka</a:t>
            </a:r>
          </a:p>
        </p:txBody>
      </p:sp>
      <p:sp>
        <p:nvSpPr>
          <p:cNvPr id="48131" name="Sisällön paikkamerkki 2"/>
          <p:cNvSpPr>
            <a:spLocks noGrp="1"/>
          </p:cNvSpPr>
          <p:nvPr>
            <p:ph idx="1"/>
          </p:nvPr>
        </p:nvSpPr>
        <p:spPr>
          <a:xfrm>
            <a:off x="611560" y="1268760"/>
            <a:ext cx="8136259" cy="4680520"/>
          </a:xfrm>
        </p:spPr>
        <p:txBody>
          <a:bodyPr/>
          <a:lstStyle/>
          <a:p>
            <a:r>
              <a:rPr lang="fi-FI" dirty="0" smtClean="0"/>
              <a:t>Vuosilomalain </a:t>
            </a:r>
            <a:r>
              <a:rPr lang="fi-FI" dirty="0"/>
              <a:t>10 §:ään on lisätty uusi 4 momentti</a:t>
            </a:r>
            <a:endParaRPr lang="fi-FI" i="1" dirty="0"/>
          </a:p>
          <a:p>
            <a:endParaRPr lang="fi-FI" b="1" i="1" dirty="0" smtClean="0"/>
          </a:p>
          <a:p>
            <a:pPr marL="457200" indent="-457200">
              <a:buFont typeface="+mj-lt"/>
              <a:buAutoNum type="alphaLcParenR"/>
            </a:pPr>
            <a:r>
              <a:rPr lang="fi-FI" b="1" i="1" dirty="0" smtClean="0"/>
              <a:t>Lomapalkka lasketaan 12 §:n mukaan (prosentti-perusteinen lomapalkka) myös silloin, kun työntekijän työaika ja vastaavasti palkka on muuttunut lomanmääräytymisvuoden aikana. </a:t>
            </a:r>
          </a:p>
          <a:p>
            <a:pPr marL="457200" indent="-457200">
              <a:buFont typeface="+mj-lt"/>
              <a:buAutoNum type="alphaLcParenR"/>
            </a:pPr>
            <a:endParaRPr lang="fi-FI" b="1" i="1" dirty="0" smtClean="0"/>
          </a:p>
          <a:p>
            <a:pPr marL="457200" indent="-457200">
              <a:buFont typeface="+mj-lt"/>
              <a:buAutoNum type="alphaLcParenR"/>
            </a:pPr>
            <a:r>
              <a:rPr lang="fi-FI" b="1" i="1" dirty="0" smtClean="0"/>
              <a:t>Jos muutokset tapahtuvat vasta lomanmääräytymisvuoden päättymisen jälkeen ennen vuosiloman tai sen osan alkamista, lomapalkka lasketaan lomanmääräytymis-vuoden aikaisen työajan perusteella määräytyvän viikko- tai kuukausipalkan mukaan</a:t>
            </a:r>
            <a:endParaRPr lang="fi-FI" b="1" dirty="0" smtClean="0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7791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93688"/>
            <a:ext cx="8324850" cy="779462"/>
          </a:xfrm>
        </p:spPr>
        <p:txBody>
          <a:bodyPr/>
          <a:lstStyle/>
          <a:p>
            <a:pPr eaLnBrk="1" hangingPunct="1"/>
            <a:r>
              <a:rPr lang="fi-FI" dirty="0" smtClean="0"/>
              <a:t>Kuukausipalkkaisen lomapalkan laskentasäännöt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1413"/>
            <a:ext cx="8193088" cy="4735512"/>
          </a:xfrm>
        </p:spPr>
        <p:txBody>
          <a:bodyPr/>
          <a:lstStyle/>
          <a:p>
            <a:pPr marL="400050" indent="-400050" eaLnBrk="1" hangingPunct="1">
              <a:buFontTx/>
              <a:buAutoNum type="arabicPeriod"/>
            </a:pPr>
            <a:r>
              <a:rPr lang="fi-FI" dirty="0" smtClean="0"/>
              <a:t>Lomapalkka lasketaan lomallelähtöhetken kuukausipalkasta</a:t>
            </a:r>
            <a:r>
              <a:rPr lang="fi-FI" sz="2300" dirty="0" smtClean="0"/>
              <a:t> </a:t>
            </a:r>
          </a:p>
          <a:p>
            <a:pPr marL="779463" lvl="1" indent="-342900" eaLnBrk="1" hangingPunct="1"/>
            <a:r>
              <a:rPr lang="fi-FI" dirty="0" smtClean="0"/>
              <a:t>Tuntipalkkainen siirtyy kuukausipalkkaiseksi, kun työaika ei muutu</a:t>
            </a:r>
          </a:p>
          <a:p>
            <a:pPr marL="400050" indent="-400050" eaLnBrk="1" hangingPunct="1">
              <a:buFontTx/>
              <a:buAutoNum type="arabicPeriod"/>
            </a:pPr>
            <a:r>
              <a:rPr lang="fi-FI" dirty="0" smtClean="0"/>
              <a:t>Lomapalkka lasketaan prosenttiperusteisesti, jos työaika ja palkka muuttuvat</a:t>
            </a:r>
            <a:r>
              <a:rPr lang="fi-FI" b="1" dirty="0" smtClean="0">
                <a:solidFill>
                  <a:srgbClr val="660033"/>
                </a:solidFill>
              </a:rPr>
              <a:t> </a:t>
            </a:r>
            <a:r>
              <a:rPr lang="fi-FI" b="1" i="1" dirty="0" smtClean="0">
                <a:solidFill>
                  <a:srgbClr val="660033"/>
                </a:solidFill>
              </a:rPr>
              <a:t>lomanmääräytymisvuoden aikana</a:t>
            </a:r>
          </a:p>
          <a:p>
            <a:pPr marL="779463" lvl="1" indent="-342900" eaLnBrk="1" hangingPunct="1"/>
            <a:r>
              <a:rPr lang="fi-FI" dirty="0" smtClean="0"/>
              <a:t>Lomallelähtöhetkellä suuremmasta kuukausipalkasta voidaan sopia</a:t>
            </a:r>
          </a:p>
          <a:p>
            <a:pPr marL="779463" lvl="1" indent="-342900" eaLnBrk="1" hangingPunct="1"/>
            <a:r>
              <a:rPr lang="fi-FI" dirty="0" smtClean="0"/>
              <a:t>Myös, jos sovittu työaika vaihtelee ansaintavuoden aikana</a:t>
            </a:r>
          </a:p>
          <a:p>
            <a:pPr marL="400050" indent="-400050" eaLnBrk="1" hangingPunct="1">
              <a:buFontTx/>
              <a:buAutoNum type="arabicPeriod"/>
            </a:pPr>
            <a:r>
              <a:rPr lang="fi-FI" dirty="0" smtClean="0"/>
              <a:t>Lomapalkka lasketaan ansaintavuoden työaikaa vastaavasta kuukausipalkasta, jos työaika ja palkka muuttuvat</a:t>
            </a:r>
            <a:r>
              <a:rPr lang="fi-FI" b="1" dirty="0" smtClean="0">
                <a:solidFill>
                  <a:srgbClr val="660033"/>
                </a:solidFill>
              </a:rPr>
              <a:t> </a:t>
            </a:r>
            <a:r>
              <a:rPr lang="fi-FI" b="1" i="1" dirty="0" smtClean="0">
                <a:solidFill>
                  <a:srgbClr val="660033"/>
                </a:solidFill>
              </a:rPr>
              <a:t>lomanmääräytymisvuoden jälkeen</a:t>
            </a:r>
          </a:p>
          <a:p>
            <a:pPr marL="779463" lvl="1" indent="-342900" eaLnBrk="1" hangingPunct="1"/>
            <a:r>
              <a:rPr lang="fi-FI" dirty="0" smtClean="0"/>
              <a:t>Lomapalkka lisäpalkoista lasketaan keskipäiväpalkkasäännöllä</a:t>
            </a:r>
          </a:p>
          <a:p>
            <a:pPr marL="511175" indent="-457200" eaLnBrk="1" hangingPunct="1">
              <a:buFont typeface="+mj-lt"/>
              <a:buAutoNum type="arabicPeriod"/>
            </a:pPr>
            <a:r>
              <a:rPr lang="fi-FI" dirty="0" smtClean="0"/>
              <a:t>Prosenttiperusteinen lomapalkka, jos loman ansaintasääntö 35 tuntia eikä täyttä lomaoikeutta voi ansaita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1824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311150"/>
            <a:ext cx="8120063" cy="612775"/>
          </a:xfrm>
        </p:spPr>
        <p:txBody>
          <a:bodyPr/>
          <a:lstStyle/>
          <a:p>
            <a:pPr defTabSz="914400" eaLnBrk="1" hangingPunct="1"/>
            <a:r>
              <a:rPr lang="fi-FI" dirty="0" smtClean="0">
                <a:solidFill>
                  <a:schemeClr val="tx2"/>
                </a:solidFill>
              </a:rPr>
              <a:t>Työaikamuutokset, joita muutos koskee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68413"/>
            <a:ext cx="8659688" cy="4937125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marL="400050" lvl="1" indent="-400050" defTabSz="914400" eaLnBrk="1" hangingPunct="1">
              <a:buFont typeface="Wingdings" pitchFamily="2" charset="2"/>
              <a:buChar char="Ø"/>
              <a:defRPr/>
            </a:pPr>
            <a:r>
              <a:rPr lang="fi-FI" sz="2100" dirty="0" smtClean="0"/>
              <a:t>Sovelletaan aina, kun työajan ja kuukausipalkan muutoksesta sovitaan työnantajan ja työntekijän kesken</a:t>
            </a:r>
          </a:p>
          <a:p>
            <a:pPr lvl="1"/>
            <a:r>
              <a:rPr lang="fi-FI" b="1" i="1" dirty="0"/>
              <a:t>Säännös ei edellytä loman ansaintasäännön muutosta</a:t>
            </a:r>
          </a:p>
          <a:p>
            <a:pPr lvl="1"/>
            <a:r>
              <a:rPr lang="fi-FI" dirty="0"/>
              <a:t>Sovelletaan, jos työntekijä siirtyy tekemään 6-tuntista </a:t>
            </a:r>
            <a:r>
              <a:rPr lang="fi-FI" dirty="0" smtClean="0"/>
              <a:t>työpäivää</a:t>
            </a:r>
          </a:p>
          <a:p>
            <a:pPr lvl="1"/>
            <a:r>
              <a:rPr lang="fi-FI" dirty="0" smtClean="0"/>
              <a:t>Sovelletaan myös jos työaika ja palkka nousevat</a:t>
            </a:r>
          </a:p>
          <a:p>
            <a:pPr marL="400050" indent="-400050" defTabSz="914400" eaLnBrk="1" hangingPunct="1">
              <a:buFontTx/>
              <a:buAutoNum type="arabicPeriod"/>
              <a:defRPr/>
            </a:pPr>
            <a:r>
              <a:rPr lang="fi-FI" dirty="0"/>
              <a:t>Koskee osa-aikaeläkettä, osittaista hoitovapaata sekä</a:t>
            </a:r>
          </a:p>
          <a:p>
            <a:pPr marL="938213" lvl="1" indent="-481013">
              <a:defRPr/>
            </a:pPr>
            <a:r>
              <a:rPr lang="fi-FI" dirty="0" smtClean="0"/>
              <a:t>Osatyökyvyttömyyseläke, osa-aikainen sairausloma, osa-aikalisä</a:t>
            </a:r>
          </a:p>
          <a:p>
            <a:pPr marL="938213" lvl="1" indent="-481013">
              <a:defRPr/>
            </a:pPr>
            <a:r>
              <a:rPr lang="fi-FI" dirty="0" smtClean="0"/>
              <a:t>Työnantaja yksipuolisesti muuttaa työsuhteen osa-aikaiseksi (TSL 7:11 §)</a:t>
            </a:r>
          </a:p>
          <a:p>
            <a:pPr marL="938213" lvl="1" indent="-481013" defTabSz="914400" eaLnBrk="1" hangingPunct="1">
              <a:defRPr/>
            </a:pPr>
            <a:r>
              <a:rPr lang="fi-FI" dirty="0" smtClean="0"/>
              <a:t>TAL:n mukainen osa-aikatyö sosiaalisista ja terveydellisistä syistä</a:t>
            </a:r>
          </a:p>
          <a:p>
            <a:pPr marL="400050" indent="-400050" defTabSz="914400" eaLnBrk="1" hangingPunct="1">
              <a:buFontTx/>
              <a:buAutoNum type="arabicPeriod"/>
              <a:defRPr/>
            </a:pPr>
            <a:r>
              <a:rPr lang="fi-FI" dirty="0" smtClean="0"/>
              <a:t>Muutos ei koske lomautuksia</a:t>
            </a:r>
          </a:p>
          <a:p>
            <a:pPr marL="938213" lvl="1" indent="-481013" defTabSz="914400" eaLnBrk="1" hangingPunct="1">
              <a:defRPr/>
            </a:pPr>
            <a:r>
              <a:rPr lang="fi-FI" dirty="0" smtClean="0"/>
              <a:t>Kokoaikainen lomautus, osalomautus, vuorolomautus</a:t>
            </a:r>
          </a:p>
          <a:p>
            <a:pPr marL="938213" lvl="1" indent="-481013" defTabSz="914400" eaLnBrk="1" hangingPunct="1">
              <a:defRPr/>
            </a:pPr>
            <a:r>
              <a:rPr lang="fi-FI" dirty="0" smtClean="0"/>
              <a:t>Palkaton äitiys-, vanhempain- tai hoitovapaa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2654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15363" name="Alatunnisteen paikkamerk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dirty="0" smtClean="0"/>
              <a:t>Antti Kondelin</a:t>
            </a:r>
          </a:p>
        </p:txBody>
      </p:sp>
      <p:sp>
        <p:nvSpPr>
          <p:cNvPr id="15364" name="Dian numeron paikkamerkki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06A21C-5702-4531-843E-44ED741B55DD}" type="slidenum">
              <a:rPr lang="fi-FI" sz="800" smtClean="0"/>
              <a:pPr eaLnBrk="1" hangingPunct="1"/>
              <a:t>2</a:t>
            </a:fld>
            <a:endParaRPr lang="fi-FI" sz="800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/>
            <a:r>
              <a:rPr lang="fi-FI" dirty="0" smtClean="0"/>
              <a:t>Työkyvyttömyys vuosiloman alkaessa tai aikana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1413"/>
            <a:ext cx="8193088" cy="4664075"/>
          </a:xfrm>
        </p:spPr>
        <p:txBody>
          <a:bodyPr/>
          <a:lstStyle/>
          <a:p>
            <a:pPr marL="342900" indent="-342900" defTabSz="914400"/>
            <a:r>
              <a:rPr lang="fi-FI" dirty="0" smtClean="0">
                <a:cs typeface="Arial" charset="0"/>
              </a:rPr>
              <a:t>Vanhan VL 25 §:n mukaan </a:t>
            </a:r>
            <a:r>
              <a:rPr lang="fi-FI" dirty="0"/>
              <a:t>l</a:t>
            </a:r>
            <a:r>
              <a:rPr lang="fi-FI" dirty="0">
                <a:cs typeface="Arial" charset="0"/>
              </a:rPr>
              <a:t>oma </a:t>
            </a:r>
            <a:r>
              <a:rPr lang="fi-FI" dirty="0" smtClean="0">
                <a:cs typeface="Arial" charset="0"/>
              </a:rPr>
              <a:t>siirtyi työntekijän pyynnöstä</a:t>
            </a:r>
            <a:endParaRPr lang="fi-FI" dirty="0">
              <a:cs typeface="Arial" charset="0"/>
            </a:endParaRPr>
          </a:p>
          <a:p>
            <a:pPr marL="725488" lvl="1" indent="-342900" defTabSz="914400"/>
            <a:r>
              <a:rPr lang="fi-FI" dirty="0" smtClean="0"/>
              <a:t>Työntekijä oli </a:t>
            </a:r>
            <a:r>
              <a:rPr lang="fi-FI" dirty="0"/>
              <a:t>työkyvytön loman </a:t>
            </a:r>
            <a:r>
              <a:rPr lang="fi-FI" dirty="0" smtClean="0"/>
              <a:t>alkaessa</a:t>
            </a:r>
          </a:p>
          <a:p>
            <a:pPr marL="725488" lvl="1" indent="-342900" defTabSz="914400"/>
            <a:r>
              <a:rPr lang="fi-FI" dirty="0" smtClean="0">
                <a:cs typeface="Arial" charset="0"/>
              </a:rPr>
              <a:t>Työntekijä sairastui </a:t>
            </a:r>
            <a:r>
              <a:rPr lang="fi-FI" dirty="0">
                <a:cs typeface="Arial" charset="0"/>
              </a:rPr>
              <a:t>loman aikana, lomapäivät siirtyvät </a:t>
            </a:r>
            <a:br>
              <a:rPr lang="fi-FI" dirty="0">
                <a:cs typeface="Arial" charset="0"/>
              </a:rPr>
            </a:br>
            <a:r>
              <a:rPr lang="fi-FI" dirty="0">
                <a:cs typeface="Arial" charset="0"/>
              </a:rPr>
              <a:t>7 kalenteripäivää ylittävältä </a:t>
            </a:r>
            <a:r>
              <a:rPr lang="fi-FI" dirty="0" smtClean="0">
                <a:cs typeface="Arial" charset="0"/>
              </a:rPr>
              <a:t>sairausjaksolta</a:t>
            </a:r>
          </a:p>
          <a:p>
            <a:pPr marL="342900" indent="-342900" defTabSz="914400" eaLnBrk="1" hangingPunct="1">
              <a:defRPr/>
            </a:pPr>
            <a:r>
              <a:rPr lang="fi-FI" dirty="0" smtClean="0">
                <a:cs typeface="Arial" charset="0"/>
              </a:rPr>
              <a:t>Uuden säännöksen (VL 25 §) mukaan, jos </a:t>
            </a:r>
            <a:r>
              <a:rPr lang="fi-FI" dirty="0" smtClean="0"/>
              <a:t>työntekijä on työkyvytön loman alkaessa tai aikana, </a:t>
            </a:r>
            <a:r>
              <a:rPr lang="fi-FI" b="1" i="1" dirty="0" smtClean="0"/>
              <a:t>laissa säädetyt l</a:t>
            </a:r>
            <a:r>
              <a:rPr lang="fi-FI" b="1" i="1" dirty="0" smtClean="0">
                <a:cs typeface="Arial" charset="0"/>
              </a:rPr>
              <a:t>omapäivät </a:t>
            </a:r>
            <a:r>
              <a:rPr lang="fi-FI" dirty="0" smtClean="0">
                <a:cs typeface="Arial" charset="0"/>
              </a:rPr>
              <a:t>siirtyvät työntekijän pyynnöstä</a:t>
            </a:r>
          </a:p>
          <a:p>
            <a:pPr marL="742950" lvl="1" indent="-285750" defTabSz="914400" eaLnBrk="1" hangingPunct="1">
              <a:defRPr/>
            </a:pPr>
            <a:r>
              <a:rPr lang="fi-FI" dirty="0" smtClean="0">
                <a:cs typeface="Arial" charset="0"/>
              </a:rPr>
              <a:t>Myös, jos loman alkaessa tieto työkyvyttömyydestä loman aikana</a:t>
            </a:r>
          </a:p>
          <a:p>
            <a:pPr marL="742950" lvl="1" indent="-285750" defTabSz="914400" eaLnBrk="1" hangingPunct="1">
              <a:defRPr/>
            </a:pPr>
            <a:r>
              <a:rPr lang="fi-FI" dirty="0" smtClean="0">
                <a:cs typeface="Arial" charset="0"/>
              </a:rPr>
              <a:t>Loman siirto-oikeus koskee myös säästövapaita</a:t>
            </a:r>
          </a:p>
          <a:p>
            <a:pPr marL="360362" indent="-285750" defTabSz="914400" eaLnBrk="1" hangingPunct="1">
              <a:defRPr/>
            </a:pPr>
            <a:r>
              <a:rPr lang="fi-FI" dirty="0" smtClean="0">
                <a:cs typeface="Arial" charset="0"/>
              </a:rPr>
              <a:t>Muutos tuli voimaan 1.10.2013</a:t>
            </a:r>
          </a:p>
          <a:p>
            <a:pPr marL="742950" lvl="1" indent="-285750" defTabSz="914400" eaLnBrk="1" hangingPunct="1">
              <a:defRPr/>
            </a:pPr>
            <a:r>
              <a:rPr lang="fi-FI" dirty="0" smtClean="0">
                <a:cs typeface="Arial" charset="0"/>
              </a:rPr>
              <a:t>Koskee lomapäiviä, jotka pidetään 1.10.2013 tai sen jälkeen</a:t>
            </a:r>
          </a:p>
          <a:p>
            <a:pPr marL="742950" lvl="1" indent="-285750" defTabSz="914400" eaLnBrk="1" hangingPunct="1">
              <a:defRPr/>
            </a:pPr>
            <a:endParaRPr lang="fi-FI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299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 smtClean="0"/>
              <a:t>Missä tilanteissa lakimuutosta ei sovelleta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1413"/>
            <a:ext cx="8469313" cy="4375150"/>
          </a:xfrm>
        </p:spPr>
        <p:txBody>
          <a:bodyPr/>
          <a:lstStyle/>
          <a:p>
            <a:pPr eaLnBrk="1" hangingPunct="1"/>
            <a:r>
              <a:rPr lang="fi-FI" dirty="0"/>
              <a:t>Muutos ei </a:t>
            </a:r>
            <a:r>
              <a:rPr lang="fi-FI" dirty="0" smtClean="0"/>
              <a:t>vaikuta tuntipalkkaisen lomapalkan laskentaan</a:t>
            </a:r>
          </a:p>
          <a:p>
            <a:pPr lvl="1" eaLnBrk="1" hangingPunct="1"/>
            <a:r>
              <a:rPr lang="fi-FI" dirty="0" smtClean="0"/>
              <a:t>Lomapalkan </a:t>
            </a:r>
            <a:r>
              <a:rPr lang="fi-FI" dirty="0"/>
              <a:t>laskentasääntö on keskipäiväpalkka tai prosenttiperusteinen lomapalkka</a:t>
            </a:r>
          </a:p>
          <a:p>
            <a:endParaRPr lang="fi-FI" dirty="0" smtClean="0"/>
          </a:p>
          <a:p>
            <a:r>
              <a:rPr lang="fi-FI" dirty="0" smtClean="0"/>
              <a:t>Uutta </a:t>
            </a:r>
            <a:r>
              <a:rPr lang="fi-FI" dirty="0"/>
              <a:t>säännöstä ei sovelleta, jos</a:t>
            </a:r>
          </a:p>
          <a:p>
            <a:pPr lvl="1"/>
            <a:r>
              <a:rPr lang="fi-FI" dirty="0" smtClean="0"/>
              <a:t>Työaika </a:t>
            </a:r>
            <a:r>
              <a:rPr lang="fi-FI" dirty="0"/>
              <a:t>ja palkka muuttuvat 1.4. </a:t>
            </a:r>
            <a:r>
              <a:rPr lang="fi-FI" dirty="0" smtClean="0"/>
              <a:t>alkaen koko ansaintavuoden ajaksi</a:t>
            </a:r>
            <a:endParaRPr lang="fi-FI" dirty="0"/>
          </a:p>
          <a:p>
            <a:pPr lvl="1"/>
            <a:r>
              <a:rPr lang="fi-FI" dirty="0" smtClean="0"/>
              <a:t>Palkkaustapa </a:t>
            </a:r>
            <a:r>
              <a:rPr lang="fi-FI" dirty="0"/>
              <a:t>muuttuu, työaika pysyy ennallaan</a:t>
            </a:r>
          </a:p>
          <a:p>
            <a:pPr lvl="1"/>
            <a:r>
              <a:rPr lang="fi-FI" dirty="0"/>
              <a:t>Ainoastaan kuukausipalkka muuttuu, työaika ei muutu</a:t>
            </a:r>
          </a:p>
          <a:p>
            <a:pPr lvl="1"/>
            <a:r>
              <a:rPr lang="fi-FI" dirty="0"/>
              <a:t>Palkkausperusteet muuttuvat, mutta työaika ei muutu</a:t>
            </a:r>
          </a:p>
          <a:p>
            <a:pPr lvl="1"/>
            <a:r>
              <a:rPr lang="fi-FI" dirty="0"/>
              <a:t>Työaika muuttuu, mutta kuukausipalkka pysyy </a:t>
            </a:r>
            <a:r>
              <a:rPr lang="fi-FI" dirty="0" smtClean="0"/>
              <a:t>ennallaan</a:t>
            </a:r>
          </a:p>
          <a:p>
            <a:pPr lvl="1"/>
            <a:r>
              <a:rPr lang="fi-FI" dirty="0" smtClean="0"/>
              <a:t>Kokoaikatyöntekijä siirtyy päivätyöstä vuorotyöhön tai päinvastoin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2108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Esimerkki. Osittainen hoitovapaa ja lomapalkka</a:t>
            </a:r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80683"/>
              </p:ext>
            </p:extLst>
          </p:nvPr>
        </p:nvGraphicFramePr>
        <p:xfrm>
          <a:off x="539552" y="2132856"/>
          <a:ext cx="819308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508"/>
                <a:gridCol w="1440160"/>
                <a:gridCol w="2016224"/>
                <a:gridCol w="23881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800" dirty="0" smtClean="0"/>
                        <a:t>Ansaintavuosi</a:t>
                      </a:r>
                      <a:endParaRPr lang="fi-FI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dirty="0" smtClean="0"/>
                        <a:t>Lomakausi</a:t>
                      </a:r>
                      <a:endParaRPr lang="fi-FI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dirty="0" smtClean="0"/>
                        <a:t>Työaika ansaintavuonna</a:t>
                      </a:r>
                      <a:endParaRPr lang="fi-FI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dirty="0" smtClean="0"/>
                        <a:t>Lomapalkka</a:t>
                      </a:r>
                      <a:endParaRPr lang="fi-FI" sz="1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1.4.2012–31.3.2013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2013</a:t>
                      </a:r>
                      <a:endParaRPr lang="fi-F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Kokoaikatyö</a:t>
                      </a:r>
                      <a:endParaRPr lang="fi-F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Osa-aikatyön kuukausipalkka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1.4.2013–31.3.2014</a:t>
                      </a:r>
                      <a:endParaRPr lang="fi-F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2014</a:t>
                      </a:r>
                      <a:endParaRPr lang="fi-F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Kokoaikatyöstä</a:t>
                      </a:r>
                    </a:p>
                    <a:p>
                      <a:r>
                        <a:rPr lang="fi-FI" dirty="0" smtClean="0"/>
                        <a:t>osa-aikatyöhön</a:t>
                      </a:r>
                      <a:endParaRPr lang="fi-F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Prosenttiperusteinen lomapalkka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1.4.2014–31.3.2015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2015</a:t>
                      </a:r>
                      <a:endParaRPr lang="fi-F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Osa-aikatyö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Osa-aikatyön kuukausipalkka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1.4.2015–31.3.2016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2016</a:t>
                      </a:r>
                      <a:endParaRPr lang="fi-F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Osa-aikatyöstä kokoaikatyöhön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Prosenttiperusteinen lomapalkka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1.4.2016–31.3.2017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2017</a:t>
                      </a:r>
                      <a:endParaRPr lang="fi-F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Kokoaikatyö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Kokoaikatyön kuukausipalkka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9" name="Tekstiruutu 8"/>
          <p:cNvSpPr txBox="1"/>
          <p:nvPr/>
        </p:nvSpPr>
        <p:spPr>
          <a:xfrm>
            <a:off x="539552" y="980728"/>
            <a:ext cx="825418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i-FI" sz="2000" dirty="0" smtClean="0"/>
              <a:t>Työntekijä on </a:t>
            </a:r>
            <a:r>
              <a:rPr lang="fi-FI" sz="2000" dirty="0"/>
              <a:t>osittaisella hoitovapaalla </a:t>
            </a:r>
            <a:r>
              <a:rPr lang="fi-FI" sz="2000" dirty="0" smtClean="0"/>
              <a:t>1.5.2013 – 31.5.2015.</a:t>
            </a:r>
            <a:endParaRPr lang="fi-FI" sz="2000" dirty="0"/>
          </a:p>
          <a:p>
            <a:pPr marL="342900" indent="-342900">
              <a:buFont typeface="Arial" pitchFamily="34" charset="0"/>
              <a:buChar char="•"/>
            </a:pPr>
            <a:endParaRPr lang="fi-FI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fi-FI" sz="2000" dirty="0" smtClean="0"/>
              <a:t>Osittainen hoitovapaa vaikuttaa lomapalkan laskentaan seuraavasti:</a:t>
            </a:r>
            <a:endParaRPr lang="fi-FI" sz="2000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265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Esimerkki. </a:t>
            </a:r>
            <a:r>
              <a:rPr lang="fi-FI" dirty="0" smtClean="0"/>
              <a:t>Osa-aikaeläke ja </a:t>
            </a:r>
            <a:r>
              <a:rPr lang="fi-FI" dirty="0"/>
              <a:t>lomapalkka</a:t>
            </a:r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760004"/>
              </p:ext>
            </p:extLst>
          </p:nvPr>
        </p:nvGraphicFramePr>
        <p:xfrm>
          <a:off x="539552" y="2524864"/>
          <a:ext cx="8193088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508"/>
                <a:gridCol w="1440160"/>
                <a:gridCol w="2016224"/>
                <a:gridCol w="23881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800" dirty="0" smtClean="0"/>
                        <a:t>Ansaintavuosi</a:t>
                      </a:r>
                      <a:endParaRPr lang="fi-FI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dirty="0" smtClean="0"/>
                        <a:t>Lomakausi</a:t>
                      </a:r>
                      <a:endParaRPr lang="fi-FI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dirty="0" smtClean="0"/>
                        <a:t>Työaika ansaintavuonna</a:t>
                      </a:r>
                      <a:endParaRPr lang="fi-FI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dirty="0" smtClean="0"/>
                        <a:t>Lomapalkka</a:t>
                      </a:r>
                      <a:endParaRPr lang="fi-FI" sz="1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1.4.2013–31.3.2014</a:t>
                      </a:r>
                      <a:endParaRPr lang="fi-F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2014</a:t>
                      </a:r>
                      <a:endParaRPr lang="fi-F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Kokoaikatyö</a:t>
                      </a:r>
                      <a:endParaRPr lang="fi-F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Kokoaikatyön kuukausipalkka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1.4.2014–31.3.2015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2015</a:t>
                      </a:r>
                      <a:endParaRPr lang="fi-F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Kokoaikatyöstä osa-aikatyöhön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Prosenttiperusteinen lomapalkka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1.4.2015–31.3.2016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2016</a:t>
                      </a:r>
                      <a:endParaRPr lang="fi-F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Osa-aikatyö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Osa-aikatyön kuukausipalkka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1.4.2016–</a:t>
                      </a:r>
                      <a:r>
                        <a:rPr lang="fi-FI" b="1" i="1" dirty="0" smtClean="0"/>
                        <a:t>31.8.2017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2017</a:t>
                      </a:r>
                      <a:endParaRPr lang="fi-F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Osa-aikatyö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Lomakorvaus osa-aikatyön palkasta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9" name="Tekstiruutu 8"/>
          <p:cNvSpPr txBox="1"/>
          <p:nvPr/>
        </p:nvSpPr>
        <p:spPr>
          <a:xfrm>
            <a:off x="539552" y="980728"/>
            <a:ext cx="71416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i-FI" sz="2000" dirty="0" smtClean="0"/>
              <a:t>Työntekijä siirtyy osa-aikaeläkkeelle 1.5.2014 alkaen ja </a:t>
            </a:r>
            <a:br>
              <a:rPr lang="fi-FI" sz="2000" dirty="0" smtClean="0"/>
            </a:br>
            <a:r>
              <a:rPr lang="fi-FI" sz="2000" dirty="0" smtClean="0"/>
              <a:t>jää eläkkeelle 31.8.2017</a:t>
            </a:r>
            <a:endParaRPr lang="fi-FI" sz="2000" dirty="0"/>
          </a:p>
          <a:p>
            <a:pPr marL="342900" indent="-342900">
              <a:buFont typeface="Arial" pitchFamily="34" charset="0"/>
              <a:buChar char="•"/>
            </a:pPr>
            <a:endParaRPr lang="fi-FI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fi-FI" sz="2000" dirty="0" smtClean="0"/>
              <a:t>Osa-aikatyö vaikuttaa lomapalkan laskentaan seuraavasti:</a:t>
            </a:r>
            <a:endParaRPr lang="fi-FI" sz="2000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3763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Esimerkki. Kuukausipalkkaisen </a:t>
            </a:r>
            <a:r>
              <a:rPr lang="fi-FI" dirty="0"/>
              <a:t>lomakorvaus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358106"/>
            <a:ext cx="8193088" cy="4375150"/>
          </a:xfrm>
        </p:spPr>
        <p:txBody>
          <a:bodyPr/>
          <a:lstStyle/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pPr marL="371475" indent="-371475" defTabSz="992188" eaLnBrk="1" hangingPunct="1"/>
            <a:endParaRPr lang="fi-FI" sz="1200" b="1" dirty="0" smtClean="0">
              <a:solidFill>
                <a:srgbClr val="660033"/>
              </a:solidFill>
            </a:endParaRPr>
          </a:p>
          <a:p>
            <a:pPr marL="371475" indent="-371475" defTabSz="992188" eaLnBrk="1" hangingPunct="1"/>
            <a:r>
              <a:rPr lang="fi-FI" sz="2000" dirty="0" smtClean="0"/>
              <a:t>Päättynyt </a:t>
            </a:r>
            <a:r>
              <a:rPr lang="fi-FI" sz="2000" dirty="0"/>
              <a:t>ansaintavuosi = kuukausipalkkaisen lomakorvaus</a:t>
            </a:r>
          </a:p>
          <a:p>
            <a:pPr marL="806450" lvl="1" indent="-311150" defTabSz="992188" eaLnBrk="1" hangingPunct="1">
              <a:buFont typeface="Arial" charset="0"/>
              <a:buChar char="="/>
            </a:pPr>
            <a:r>
              <a:rPr lang="fi-FI" sz="2000" dirty="0" smtClean="0"/>
              <a:t>30 </a:t>
            </a:r>
            <a:r>
              <a:rPr lang="fi-FI" sz="2000" dirty="0"/>
              <a:t>x 3500 / 25 = </a:t>
            </a:r>
            <a:r>
              <a:rPr lang="fi-FI" sz="2000" dirty="0" smtClean="0"/>
              <a:t>4 200 </a:t>
            </a:r>
            <a:r>
              <a:rPr lang="fi-FI" sz="2000" dirty="0"/>
              <a:t>euroa</a:t>
            </a:r>
          </a:p>
          <a:p>
            <a:pPr marL="371475" indent="-371475" defTabSz="992188" eaLnBrk="1" hangingPunct="1"/>
            <a:r>
              <a:rPr lang="fi-FI" sz="2000" dirty="0" smtClean="0"/>
              <a:t>Kuluva ansaintavuosi = </a:t>
            </a:r>
            <a:r>
              <a:rPr lang="fi-FI" sz="2000" dirty="0"/>
              <a:t>prosenttiperusteinen lomakorvaus</a:t>
            </a:r>
          </a:p>
          <a:p>
            <a:pPr marL="495300" lvl="1" indent="0" defTabSz="992188" eaLnBrk="1" hangingPunct="1">
              <a:buNone/>
            </a:pPr>
            <a:r>
              <a:rPr lang="fi-FI" sz="2000" dirty="0" smtClean="0"/>
              <a:t>= 18900 </a:t>
            </a:r>
            <a:r>
              <a:rPr lang="fi-FI" sz="2000" dirty="0"/>
              <a:t>x</a:t>
            </a:r>
            <a:r>
              <a:rPr lang="fi-FI" sz="2000" b="1" dirty="0">
                <a:solidFill>
                  <a:srgbClr val="660033"/>
                </a:solidFill>
              </a:rPr>
              <a:t> </a:t>
            </a:r>
            <a:r>
              <a:rPr lang="fi-FI" sz="2000" b="1" dirty="0" smtClean="0">
                <a:solidFill>
                  <a:srgbClr val="660033"/>
                </a:solidFill>
              </a:rPr>
              <a:t>11,5 </a:t>
            </a:r>
            <a:r>
              <a:rPr lang="fi-FI" sz="2000" dirty="0"/>
              <a:t>%  </a:t>
            </a:r>
            <a:r>
              <a:rPr lang="fi-FI" sz="2000" dirty="0" smtClean="0"/>
              <a:t>= 2 173 euroa</a:t>
            </a:r>
            <a:endParaRPr lang="fi-FI" sz="2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13445"/>
            <a:ext cx="4680520" cy="360363"/>
          </a:xfrm>
          <a:prstGeom prst="rect">
            <a:avLst/>
          </a:prstGeom>
          <a:solidFill>
            <a:srgbClr val="CCFFCC"/>
          </a:solidFill>
          <a:ln w="31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 defTabSz="992188"/>
            <a:r>
              <a:rPr lang="fi-FI" dirty="0" smtClean="0"/>
              <a:t>Kuukausipalkka 3 500 €, as 14 pv/kk</a:t>
            </a:r>
            <a:endParaRPr lang="fi-FI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076058" y="1413445"/>
            <a:ext cx="3817118" cy="360363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algn="ctr" defTabSz="992188"/>
            <a:r>
              <a:rPr lang="fi-FI" dirty="0" smtClean="0"/>
              <a:t>Kuukausipalkka 2 100 €, </a:t>
            </a:r>
            <a:r>
              <a:rPr lang="fi-FI" dirty="0"/>
              <a:t>as </a:t>
            </a:r>
            <a:r>
              <a:rPr lang="fi-FI" dirty="0" smtClean="0"/>
              <a:t>35 h/kk</a:t>
            </a:r>
            <a:endParaRPr lang="fi-FI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95536" y="3501677"/>
            <a:ext cx="4115687" cy="43204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175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lIns="91435" tIns="45718" rIns="91435" bIns="45718" anchor="ctr"/>
          <a:lstStyle/>
          <a:p>
            <a:pPr algn="ctr" defTabSz="992188"/>
            <a:r>
              <a:rPr lang="fi-FI" b="1" dirty="0" smtClean="0">
                <a:solidFill>
                  <a:schemeClr val="bg1"/>
                </a:solidFill>
              </a:rPr>
              <a:t>Kuukausipalkkaisen lomakorvaus</a:t>
            </a:r>
            <a:endParaRPr lang="fi-FI" b="1" dirty="0">
              <a:solidFill>
                <a:schemeClr val="bg1"/>
              </a:solidFill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499992" y="3501677"/>
            <a:ext cx="4393182" cy="432048"/>
          </a:xfrm>
          <a:prstGeom prst="rect">
            <a:avLst/>
          </a:prstGeom>
          <a:solidFill>
            <a:srgbClr val="660033"/>
          </a:solidFill>
          <a:ln w="3175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lIns="91435" tIns="45718" rIns="91435" bIns="45718" anchor="ctr"/>
          <a:lstStyle/>
          <a:p>
            <a:pPr algn="ctr" defTabSz="992188"/>
            <a:r>
              <a:rPr lang="fi-FI" b="1" dirty="0">
                <a:solidFill>
                  <a:schemeClr val="bg1"/>
                </a:solidFill>
              </a:rPr>
              <a:t>Prosenttiperusteinen </a:t>
            </a:r>
            <a:r>
              <a:rPr lang="fi-FI" b="1" dirty="0" smtClean="0">
                <a:solidFill>
                  <a:schemeClr val="bg1"/>
                </a:solidFill>
              </a:rPr>
              <a:t>lomakorvaus</a:t>
            </a:r>
            <a:endParaRPr lang="fi-FI" b="1" dirty="0">
              <a:solidFill>
                <a:schemeClr val="bg1"/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95536" y="1773808"/>
            <a:ext cx="4105027" cy="36036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lIns="91435" tIns="45718" rIns="91435" bIns="45718" anchor="ctr"/>
          <a:lstStyle/>
          <a:p>
            <a:pPr algn="ctr" defTabSz="992188"/>
            <a:r>
              <a:rPr lang="fi-FI" dirty="0"/>
              <a:t>Päättynyt lomanmääräytymisvuosi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4500563" y="1773808"/>
            <a:ext cx="4392612" cy="3603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lIns="91435" tIns="45718" rIns="91435" bIns="45718" anchor="ctr"/>
          <a:lstStyle/>
          <a:p>
            <a:pPr algn="ctr" defTabSz="992188"/>
            <a:r>
              <a:rPr lang="fi-FI" dirty="0" smtClean="0"/>
              <a:t>     Kuluva </a:t>
            </a:r>
            <a:r>
              <a:rPr lang="fi-FI" dirty="0"/>
              <a:t>lomanmääräytymisvuosi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162415" y="2226245"/>
            <a:ext cx="697617" cy="36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 defTabSz="992188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2188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2188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2188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2188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21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21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21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21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1800" b="1" dirty="0" smtClean="0"/>
              <a:t>31.3.</a:t>
            </a:r>
            <a:endParaRPr lang="fi-FI" sz="1800" b="1" dirty="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56325" y="2226245"/>
            <a:ext cx="2879725" cy="36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>
            <a:spAutoFit/>
          </a:bodyPr>
          <a:lstStyle>
            <a:lvl1pPr defTabSz="992188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2188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2188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2188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2188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21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21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21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21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1800" b="1" dirty="0"/>
              <a:t>Työsuhde päättyy </a:t>
            </a:r>
            <a:r>
              <a:rPr lang="fi-FI" sz="1800" b="1" dirty="0" smtClean="0"/>
              <a:t>31.12.</a:t>
            </a:r>
            <a:endParaRPr lang="fi-FI" sz="1800" b="1" dirty="0"/>
          </a:p>
        </p:txBody>
      </p:sp>
      <p:sp>
        <p:nvSpPr>
          <p:cNvPr id="15" name="AutoShape 16"/>
          <p:cNvSpPr>
            <a:spLocks/>
          </p:cNvSpPr>
          <p:nvPr/>
        </p:nvSpPr>
        <p:spPr bwMode="auto">
          <a:xfrm rot="5400000" flipH="1" flipV="1">
            <a:off x="2196433" y="857151"/>
            <a:ext cx="503238" cy="4105025"/>
          </a:xfrm>
          <a:prstGeom prst="leftBrace">
            <a:avLst>
              <a:gd name="adj1" fmla="val 59621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16" name="AutoShape 17"/>
          <p:cNvSpPr>
            <a:spLocks/>
          </p:cNvSpPr>
          <p:nvPr/>
        </p:nvSpPr>
        <p:spPr bwMode="auto">
          <a:xfrm rot="5400000" flipH="1" flipV="1">
            <a:off x="6445250" y="713358"/>
            <a:ext cx="503238" cy="4392612"/>
          </a:xfrm>
          <a:prstGeom prst="leftBrace">
            <a:avLst>
              <a:gd name="adj1" fmla="val 72739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cxnSp>
        <p:nvCxnSpPr>
          <p:cNvPr id="18" name="Suora nuoliyhdysviiva 17"/>
          <p:cNvCxnSpPr/>
          <p:nvPr/>
        </p:nvCxnSpPr>
        <p:spPr bwMode="auto">
          <a:xfrm>
            <a:off x="5076058" y="1413445"/>
            <a:ext cx="0" cy="1244599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kstiruutu 18"/>
          <p:cNvSpPr txBox="1"/>
          <p:nvPr/>
        </p:nvSpPr>
        <p:spPr>
          <a:xfrm>
            <a:off x="4067944" y="981397"/>
            <a:ext cx="1937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i="1" dirty="0" smtClean="0"/>
              <a:t>Työajan muutos</a:t>
            </a:r>
            <a:endParaRPr lang="fi-FI" b="1" i="1" dirty="0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20" name="Dian numeron paikkamerkki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0136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CCECFF">
                  <a:shade val="30000"/>
                  <a:satMod val="115000"/>
                  <a:alpha val="45000"/>
                </a:srgbClr>
              </a:gs>
              <a:gs pos="50000">
                <a:srgbClr val="CCECFF">
                  <a:shade val="67500"/>
                  <a:satMod val="115000"/>
                </a:srgbClr>
              </a:gs>
              <a:gs pos="100000">
                <a:srgbClr val="CCEC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/>
          <a:extLst/>
        </p:spPr>
        <p:txBody>
          <a:bodyPr vert="horz" wrap="square" lIns="80467" tIns="40234" rIns="80467" bIns="40234" numCol="1" rtlCol="0" anchor="t" anchorCtr="0" compatLnSpc="1">
            <a:prstTxWarp prst="textNoShape">
              <a:avLst/>
            </a:prstTxWarp>
          </a:bodyPr>
          <a:lstStyle/>
          <a:p>
            <a:pPr defTabSz="873125"/>
            <a:endParaRPr lang="fi-FI" sz="1400"/>
          </a:p>
        </p:txBody>
      </p:sp>
      <p:sp>
        <p:nvSpPr>
          <p:cNvPr id="3074" name="Rectangle 1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sz="3200" dirty="0" smtClean="0">
                <a:solidFill>
                  <a:schemeClr val="tx1"/>
                </a:solidFill>
              </a:rPr>
              <a:t>Prosenttiperusteisen lomapalkan laskenta</a:t>
            </a:r>
            <a:endParaRPr lang="fi-FI" sz="3200" dirty="0">
              <a:solidFill>
                <a:schemeClr val="tx1"/>
              </a:solidFill>
            </a:endParaRPr>
          </a:p>
        </p:txBody>
      </p:sp>
      <p:sp>
        <p:nvSpPr>
          <p:cNvPr id="3075" name="Rectangle 1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 dirty="0" smtClean="0">
                <a:solidFill>
                  <a:schemeClr val="tx1"/>
                </a:solidFill>
              </a:rPr>
              <a:t>Asiantuntija Antti Kondelin</a:t>
            </a:r>
          </a:p>
          <a:p>
            <a:pPr eaLnBrk="1" hangingPunct="1"/>
            <a:endParaRPr lang="fi-FI" dirty="0"/>
          </a:p>
          <a:p>
            <a:pPr eaLnBrk="1" hangingPunct="1"/>
            <a:r>
              <a:rPr lang="fi-FI" dirty="0" err="1" smtClean="0">
                <a:solidFill>
                  <a:schemeClr val="tx1"/>
                </a:solidFill>
              </a:rPr>
              <a:t>palkkahallinto.kondelin@gmail.com</a:t>
            </a:r>
            <a:endParaRPr lang="fi-FI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278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Päivämäärän paikkamerkki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99FF99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fi-FI" smtClean="0"/>
              <a:t>Prosenttiperusteinen lomapalkka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141413"/>
            <a:ext cx="8180388" cy="2432050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fi-FI" dirty="0" smtClean="0"/>
              <a:t>Tuntipalkkaiset, </a:t>
            </a:r>
            <a:r>
              <a:rPr lang="fi-FI" dirty="0"/>
              <a:t>joiden loman ansaintasääntö 35 h/kk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fi-FI" dirty="0" smtClean="0"/>
              <a:t>Kuukausipalkkaiset, joiden</a:t>
            </a:r>
          </a:p>
          <a:p>
            <a:pPr marL="839788" lvl="1" indent="-457200" eaLnBrk="1" hangingPunct="1">
              <a:buFont typeface="+mj-lt"/>
              <a:buAutoNum type="alphaLcParenR"/>
            </a:pPr>
            <a:r>
              <a:rPr lang="fi-FI" sz="2000" dirty="0" smtClean="0"/>
              <a:t>Työaika ja palkka muuttuvat ansaintavuoden aikana</a:t>
            </a:r>
          </a:p>
          <a:p>
            <a:pPr marL="839788" lvl="1" indent="-457200" eaLnBrk="1" hangingPunct="1">
              <a:buFont typeface="+mj-lt"/>
              <a:buAutoNum type="alphaLcParenR"/>
            </a:pPr>
            <a:r>
              <a:rPr lang="fi-FI" sz="2000" dirty="0" smtClean="0"/>
              <a:t>Ansaintasääntö on 35 h/kk eikä täyttä lomaoikeutta voi kertyä</a:t>
            </a:r>
          </a:p>
          <a:p>
            <a:pPr marL="839788" lvl="1" indent="-457200" eaLnBrk="1" hangingPunct="1">
              <a:buFont typeface="+mj-lt"/>
              <a:buAutoNum type="alphaLcParenR"/>
            </a:pPr>
            <a:endParaRPr lang="fi-FI" sz="2000" dirty="0"/>
          </a:p>
          <a:p>
            <a:pPr marL="839788" lvl="1" indent="-457200" eaLnBrk="1" hangingPunct="1">
              <a:buFont typeface="+mj-lt"/>
              <a:buAutoNum type="alphaLcParenR"/>
            </a:pPr>
            <a:endParaRPr lang="fi-FI" sz="2000" dirty="0" smtClean="0"/>
          </a:p>
          <a:p>
            <a:pPr marL="839788" lvl="1" indent="-457200" eaLnBrk="1" hangingPunct="1">
              <a:buFont typeface="+mj-lt"/>
              <a:buAutoNum type="alphaLcParenR"/>
            </a:pPr>
            <a:endParaRPr lang="fi-FI" sz="2000" dirty="0"/>
          </a:p>
          <a:p>
            <a:pPr marL="839788" lvl="1" indent="-457200" eaLnBrk="1" hangingPunct="1">
              <a:buFont typeface="+mj-lt"/>
              <a:buAutoNum type="alphaLcParenR"/>
            </a:pPr>
            <a:endParaRPr lang="fi-FI" sz="2000" dirty="0" smtClean="0"/>
          </a:p>
          <a:p>
            <a:pPr marL="839788" lvl="1" indent="-457200" eaLnBrk="1" hangingPunct="1">
              <a:buFont typeface="+mj-lt"/>
              <a:buAutoNum type="alphaLcParenR"/>
            </a:pPr>
            <a:endParaRPr lang="fi-FI" sz="2000" dirty="0"/>
          </a:p>
          <a:p>
            <a:pPr marL="839788" lvl="1" indent="-457200" eaLnBrk="1" hangingPunct="1">
              <a:buFont typeface="+mj-lt"/>
              <a:buAutoNum type="alphaLcParenR"/>
            </a:pPr>
            <a:endParaRPr lang="fi-FI" sz="2000" dirty="0" smtClean="0"/>
          </a:p>
          <a:p>
            <a:pPr marL="382588" lvl="1" indent="0" eaLnBrk="1" hangingPunct="1">
              <a:buNone/>
            </a:pPr>
            <a:endParaRPr lang="fi-FI" sz="2000" dirty="0" smtClean="0"/>
          </a:p>
          <a:p>
            <a:pPr marL="457200" indent="-457200" eaLnBrk="1" hangingPunct="1"/>
            <a:r>
              <a:rPr lang="fi-FI" sz="2300" dirty="0" smtClean="0"/>
              <a:t>Jos lakisääteistä pidempi loma, mikä on prosenttiluku?</a:t>
            </a:r>
          </a:p>
        </p:txBody>
      </p:sp>
      <p:graphicFrame>
        <p:nvGraphicFramePr>
          <p:cNvPr id="77852" name="Group 2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31420302"/>
              </p:ext>
            </p:extLst>
          </p:nvPr>
        </p:nvGraphicFramePr>
        <p:xfrm>
          <a:off x="468313" y="2996952"/>
          <a:ext cx="8148637" cy="1855788"/>
        </p:xfrm>
        <a:graphic>
          <a:graphicData uri="http://schemas.openxmlformats.org/drawingml/2006/table">
            <a:tbl>
              <a:tblPr/>
              <a:tblGrid>
                <a:gridCol w="1943100"/>
                <a:gridCol w="6205537"/>
              </a:tblGrid>
              <a:tr h="631825">
                <a:tc gridSpan="2">
                  <a:txBody>
                    <a:bodyPr/>
                    <a:lstStyle/>
                    <a:p>
                      <a:pPr marL="0" marR="0" lvl="0" indent="0" algn="l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Lomapalkka = Prosentti x Lomapalkan laskentaperuste</a:t>
                      </a:r>
                    </a:p>
                  </a:txBody>
                  <a:tcPr marL="89990" marR="89990" marT="46796" marB="46796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9 %</a:t>
                      </a:r>
                    </a:p>
                  </a:txBody>
                  <a:tcPr marL="89990" marR="89990" marT="46796" marB="46796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jos työsuhde on kestänyt alle vuoden 31.3.</a:t>
                      </a:r>
                    </a:p>
                  </a:txBody>
                  <a:tcPr marL="89990" marR="8999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11,5 %</a:t>
                      </a:r>
                    </a:p>
                  </a:txBody>
                  <a:tcPr marL="89990" marR="89990" marT="46796" marB="46796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jos työsuhde on kestänyt vähintään vuoden 31.3.</a:t>
                      </a:r>
                    </a:p>
                  </a:txBody>
                  <a:tcPr marL="89990" marR="8999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67972-3184-4E81-940B-704D0EF4D1A0}" type="slidenum">
              <a:rPr lang="fi-FI" smtClean="0"/>
              <a:pPr>
                <a:defRPr/>
              </a:pPr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8568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99FF99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fi-FI" smtClean="0"/>
              <a:t>Prosenttiperusteisen lomapalkan laskentaperuste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1413"/>
            <a:ext cx="8397180" cy="4879975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lphaLcParenR"/>
              <a:defRPr/>
            </a:pPr>
            <a:r>
              <a:rPr lang="fi-FI" dirty="0" smtClean="0"/>
              <a:t>Prosenttiperusteisen lomapalkan laskentaperuste (palkkasumma)</a:t>
            </a:r>
            <a:endParaRPr lang="fi-FI" dirty="0"/>
          </a:p>
          <a:p>
            <a:pPr marL="779463" lvl="1" indent="-342900" eaLnBrk="1" hangingPunct="1">
              <a:buFontTx/>
              <a:buAutoNum type="arabicPeriod"/>
              <a:defRPr/>
            </a:pPr>
            <a:r>
              <a:rPr lang="fi-FI" sz="1900" dirty="0"/>
              <a:t>Työssäolon ajalta </a:t>
            </a:r>
            <a:r>
              <a:rPr lang="fi-FI" sz="1900" dirty="0" smtClean="0"/>
              <a:t>maksettu palkka</a:t>
            </a:r>
            <a:endParaRPr lang="fi-FI" sz="1900" dirty="0"/>
          </a:p>
          <a:p>
            <a:pPr marL="779463" lvl="1" indent="-342900" eaLnBrk="1" hangingPunct="1">
              <a:buFontTx/>
              <a:buAutoNum type="arabicPeriod"/>
              <a:defRPr/>
            </a:pPr>
            <a:r>
              <a:rPr lang="fi-FI" sz="1900" dirty="0"/>
              <a:t>Laissa säädetyiltä poissaoloajoilta </a:t>
            </a:r>
            <a:r>
              <a:rPr lang="fi-FI" sz="1900" dirty="0" smtClean="0"/>
              <a:t>maksettu palkka</a:t>
            </a:r>
            <a:endParaRPr lang="fi-FI" sz="1900" dirty="0"/>
          </a:p>
          <a:p>
            <a:pPr marL="779463" lvl="1" indent="-342900" eaLnBrk="1" hangingPunct="1">
              <a:buFontTx/>
              <a:buAutoNum type="arabicPeriod"/>
              <a:defRPr/>
            </a:pPr>
            <a:r>
              <a:rPr lang="fi-FI" sz="1900" dirty="0" smtClean="0"/>
              <a:t>Laskennallinen palkka </a:t>
            </a:r>
            <a:r>
              <a:rPr lang="fi-FI" sz="1900" dirty="0"/>
              <a:t>laissa säädetyiltä poissaoloajoilta</a:t>
            </a:r>
          </a:p>
          <a:p>
            <a:pPr marL="533400" indent="-533400" eaLnBrk="1" hangingPunct="1">
              <a:defRPr/>
            </a:pPr>
            <a:endParaRPr lang="fi-FI" sz="1000" dirty="0" smtClean="0"/>
          </a:p>
          <a:p>
            <a:pPr marL="533400" indent="-533400" eaLnBrk="1" hangingPunct="1">
              <a:buFont typeface="+mj-lt"/>
              <a:buAutoNum type="alphaLcParenR" startAt="2"/>
              <a:defRPr/>
            </a:pPr>
            <a:r>
              <a:rPr lang="fi-FI" dirty="0"/>
              <a:t>Laissa säädetyt poissaolot, joilta kertyy lomapalkkaa:</a:t>
            </a:r>
          </a:p>
          <a:p>
            <a:pPr lvl="1" eaLnBrk="1" hangingPunct="1">
              <a:defRPr/>
            </a:pPr>
            <a:r>
              <a:rPr lang="fi-FI" sz="1900" dirty="0" smtClean="0"/>
              <a:t>Äitiys-</a:t>
            </a:r>
            <a:r>
              <a:rPr lang="fi-FI" sz="1900" dirty="0"/>
              <a:t>, erityisäitiys, isyys- tai vanhempainvapaa</a:t>
            </a:r>
          </a:p>
          <a:p>
            <a:pPr lvl="1" eaLnBrk="1" hangingPunct="1">
              <a:defRPr/>
            </a:pPr>
            <a:r>
              <a:rPr lang="fi-FI" sz="1900" dirty="0"/>
              <a:t>Sairaan lapsen tilapäinen hoitovapaa enintään </a:t>
            </a:r>
            <a:r>
              <a:rPr lang="fi-FI" sz="1900" b="1" dirty="0"/>
              <a:t>4</a:t>
            </a:r>
            <a:r>
              <a:rPr lang="fi-FI" sz="1900" dirty="0"/>
              <a:t> työpäivää/kerta</a:t>
            </a:r>
          </a:p>
          <a:p>
            <a:pPr lvl="1" eaLnBrk="1" hangingPunct="1">
              <a:defRPr/>
            </a:pPr>
            <a:r>
              <a:rPr lang="fi-FI" sz="1900" dirty="0"/>
              <a:t>Poissaolo pakottavasta perhesyystä</a:t>
            </a:r>
          </a:p>
          <a:p>
            <a:pPr lvl="1" eaLnBrk="1" hangingPunct="1">
              <a:defRPr/>
            </a:pPr>
            <a:r>
              <a:rPr lang="fi-FI" sz="1900" dirty="0"/>
              <a:t>Sairaus tai tapaturma enintään </a:t>
            </a:r>
            <a:r>
              <a:rPr lang="fi-FI" sz="1900" b="1" dirty="0"/>
              <a:t>105</a:t>
            </a:r>
            <a:r>
              <a:rPr lang="fi-FI" sz="1900" dirty="0"/>
              <a:t> kalenteripäivältä</a:t>
            </a:r>
          </a:p>
          <a:p>
            <a:pPr lvl="1" eaLnBrk="1" hangingPunct="1">
              <a:defRPr/>
            </a:pPr>
            <a:r>
              <a:rPr lang="fi-FI" sz="1900" dirty="0"/>
              <a:t>Kuntoutus enintään </a:t>
            </a:r>
            <a:r>
              <a:rPr lang="fi-FI" sz="1900" b="1" dirty="0"/>
              <a:t>105</a:t>
            </a:r>
            <a:r>
              <a:rPr lang="fi-FI" sz="1900" dirty="0"/>
              <a:t> kalenteripäivältä</a:t>
            </a:r>
          </a:p>
          <a:p>
            <a:pPr lvl="1" eaLnBrk="1" hangingPunct="1">
              <a:defRPr/>
            </a:pPr>
            <a:r>
              <a:rPr lang="fi-FI" sz="1900" dirty="0"/>
              <a:t>Lomautus enintään </a:t>
            </a:r>
            <a:r>
              <a:rPr lang="fi-FI" sz="1900" b="1" dirty="0"/>
              <a:t>42</a:t>
            </a:r>
            <a:r>
              <a:rPr lang="fi-FI" sz="1900" dirty="0"/>
              <a:t> kalenteripäivältä </a:t>
            </a:r>
          </a:p>
          <a:p>
            <a:pPr lvl="1" eaLnBrk="1" hangingPunct="1">
              <a:defRPr/>
            </a:pPr>
            <a:r>
              <a:rPr lang="fi-FI" sz="1900" dirty="0" smtClean="0"/>
              <a:t>Karanteeni</a:t>
            </a:r>
            <a:endParaRPr lang="fi-FI" sz="1900" dirty="0"/>
          </a:p>
          <a:p>
            <a:pPr marL="400050" indent="-400050" eaLnBrk="1" hangingPunct="1">
              <a:defRPr/>
            </a:pPr>
            <a:endParaRPr lang="fi-FI" sz="1900" dirty="0" smtClean="0"/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7640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99FF99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fi-FI" dirty="0" smtClean="0"/>
              <a:t>1. Työssäolon ajalta maksettu palkkasumma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1413"/>
            <a:ext cx="8193088" cy="4879975"/>
          </a:xfrm>
        </p:spPr>
        <p:txBody>
          <a:bodyPr/>
          <a:lstStyle/>
          <a:p>
            <a:pPr eaLnBrk="1" hangingPunct="1">
              <a:defRPr/>
            </a:pPr>
            <a:r>
              <a:rPr lang="fi-FI" dirty="0" smtClean="0"/>
              <a:t>Palkkasumma sisältää kuukausipalkat, tuntipalkat, muuttuvat lisäpalkat sekä muut työssäoloajalta maksetut palkkaerät</a:t>
            </a:r>
          </a:p>
          <a:p>
            <a:pPr eaLnBrk="1" hangingPunct="1">
              <a:defRPr/>
            </a:pPr>
            <a:r>
              <a:rPr lang="fi-FI" dirty="0" smtClean="0"/>
              <a:t>Aika-, urakka- ja palkkiopalkat</a:t>
            </a:r>
          </a:p>
          <a:p>
            <a:pPr lvl="1" eaLnBrk="1" hangingPunct="1">
              <a:buFont typeface="Arial" pitchFamily="34" charset="0"/>
              <a:buChar char="+"/>
              <a:defRPr/>
            </a:pPr>
            <a:r>
              <a:rPr lang="fi-FI" sz="1900" dirty="0" smtClean="0"/>
              <a:t>Olosuhde- ja vuorotyölisät </a:t>
            </a:r>
          </a:p>
          <a:p>
            <a:pPr lvl="1" eaLnBrk="1" hangingPunct="1">
              <a:buFont typeface="Arial" pitchFamily="34" charset="0"/>
              <a:buChar char="+"/>
              <a:defRPr/>
            </a:pPr>
            <a:r>
              <a:rPr lang="fi-FI" sz="1900" dirty="0" smtClean="0"/>
              <a:t>Sunnuntaityökorvaus, viikkolepokorvaus</a:t>
            </a:r>
          </a:p>
          <a:p>
            <a:pPr lvl="1" eaLnBrk="1" hangingPunct="1">
              <a:buFont typeface="Arial" pitchFamily="34" charset="0"/>
              <a:buChar char="+"/>
              <a:defRPr/>
            </a:pPr>
            <a:r>
              <a:rPr lang="fi-FI" sz="1900" dirty="0" smtClean="0"/>
              <a:t>Myyntiprovisiot, tuotantopalkkiot, bonukset</a:t>
            </a:r>
          </a:p>
          <a:p>
            <a:pPr lvl="1" eaLnBrk="1" hangingPunct="1">
              <a:buFont typeface="Arial" pitchFamily="34" charset="0"/>
              <a:buChar char="+"/>
              <a:defRPr/>
            </a:pPr>
            <a:r>
              <a:rPr lang="fi-FI" sz="1900" dirty="0" smtClean="0"/>
              <a:t>Tulospalkkiot</a:t>
            </a:r>
            <a:r>
              <a:rPr lang="fi-FI" sz="1900" dirty="0"/>
              <a:t>, jos ne katsotaan tehdyltä työajalta </a:t>
            </a:r>
            <a:r>
              <a:rPr lang="fi-FI" sz="1900" dirty="0" smtClean="0"/>
              <a:t>kertyneiksi</a:t>
            </a:r>
          </a:p>
          <a:p>
            <a:pPr lvl="1" eaLnBrk="1" hangingPunct="1">
              <a:buFont typeface="Arial" pitchFamily="34" charset="0"/>
              <a:buChar char="+"/>
              <a:defRPr/>
            </a:pPr>
            <a:r>
              <a:rPr lang="fi-FI" sz="1900" dirty="0" smtClean="0"/>
              <a:t>Lauantaityölisä, arkipyhänä tehdystä työstä maksettu korotus</a:t>
            </a:r>
          </a:p>
          <a:p>
            <a:pPr lvl="1" eaLnBrk="1" hangingPunct="1">
              <a:buFont typeface="Arial" pitchFamily="34" charset="0"/>
              <a:buChar char="+"/>
              <a:defRPr/>
            </a:pPr>
            <a:r>
              <a:rPr lang="fi-FI" sz="1900" dirty="0" smtClean="0"/>
              <a:t>Lisätyön perusosa</a:t>
            </a:r>
          </a:p>
          <a:p>
            <a:pPr lvl="1" eaLnBrk="1" hangingPunct="1">
              <a:buFont typeface="Arial" pitchFamily="34" charset="0"/>
              <a:buChar char="+"/>
              <a:defRPr/>
            </a:pPr>
            <a:r>
              <a:rPr lang="fi-FI" sz="1900" dirty="0" smtClean="0"/>
              <a:t>Yli- ja hätätyön perusosat otetaan huomioon</a:t>
            </a:r>
          </a:p>
          <a:p>
            <a:pPr eaLnBrk="1" hangingPunct="1">
              <a:defRPr/>
            </a:pPr>
            <a:r>
              <a:rPr lang="fi-FI" sz="2200" dirty="0" smtClean="0"/>
              <a:t>Yli- ja hätätyön korotusosia ei lisätä lomapalkkapohjaan</a:t>
            </a:r>
          </a:p>
          <a:p>
            <a:pPr eaLnBrk="1" hangingPunct="1">
              <a:defRPr/>
            </a:pPr>
            <a:r>
              <a:rPr lang="fi-FI" sz="2200" dirty="0" smtClean="0"/>
              <a:t>Luontoisetuja ei oteta huomioon</a:t>
            </a:r>
          </a:p>
          <a:p>
            <a:pPr eaLnBrk="1" hangingPunct="1">
              <a:defRPr/>
            </a:pPr>
            <a:r>
              <a:rPr lang="fi-FI" sz="2200" dirty="0" smtClean="0"/>
              <a:t>Vuosilomapalkkaa ei lueta mukaan lomapalkkapohjaan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7246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smtClean="0"/>
              <a:t>2. Poissaoloajoilta maksetut palkat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/>
            <a:r>
              <a:rPr lang="fi-FI" dirty="0" smtClean="0"/>
              <a:t>Poissaoloajoilta maksettu palkka lisätään palkkapohjaan</a:t>
            </a:r>
          </a:p>
          <a:p>
            <a:pPr marL="782638" lvl="1" indent="-400050"/>
            <a:r>
              <a:rPr lang="fi-FI" dirty="0" smtClean="0"/>
              <a:t>Sairausajan palkka, sairaan </a:t>
            </a:r>
            <a:r>
              <a:rPr lang="fi-FI" dirty="0"/>
              <a:t>lapsen tilanpäinen </a:t>
            </a:r>
            <a:r>
              <a:rPr lang="fi-FI" dirty="0" smtClean="0"/>
              <a:t>hoitovapaa</a:t>
            </a:r>
          </a:p>
          <a:p>
            <a:pPr marL="782638" lvl="1" indent="-400050"/>
            <a:r>
              <a:rPr lang="fi-FI" dirty="0" smtClean="0"/>
              <a:t>Äitiys- ja isyysvapaan palkka</a:t>
            </a:r>
          </a:p>
          <a:p>
            <a:pPr marL="400050" indent="-400050"/>
            <a:r>
              <a:rPr lang="fi-FI" dirty="0" smtClean="0"/>
              <a:t>Poissaoloajan </a:t>
            </a:r>
            <a:r>
              <a:rPr lang="fi-FI" dirty="0"/>
              <a:t>palkka lasketaan työehtosopimuksen </a:t>
            </a:r>
            <a:r>
              <a:rPr lang="fi-FI" dirty="0" smtClean="0"/>
              <a:t>mukaan</a:t>
            </a:r>
            <a:endParaRPr lang="fi-FI" dirty="0"/>
          </a:p>
          <a:p>
            <a:pPr marL="779463" lvl="1" indent="-342900"/>
            <a:r>
              <a:rPr lang="fi-FI" dirty="0" smtClean="0"/>
              <a:t>Vuosilomalaki </a:t>
            </a:r>
            <a:r>
              <a:rPr lang="fi-FI" dirty="0"/>
              <a:t>ei vaikuta </a:t>
            </a:r>
            <a:r>
              <a:rPr lang="fi-FI" dirty="0" smtClean="0"/>
              <a:t>sairaus- tai äitiysajan </a:t>
            </a:r>
            <a:r>
              <a:rPr lang="fi-FI" dirty="0"/>
              <a:t>palkan </a:t>
            </a:r>
            <a:r>
              <a:rPr lang="fi-FI" dirty="0" smtClean="0"/>
              <a:t>määräytymiseen</a:t>
            </a:r>
            <a:endParaRPr lang="fi-FI" dirty="0"/>
          </a:p>
          <a:p>
            <a:pPr marL="396875" indent="-342900"/>
            <a:r>
              <a:rPr lang="fi-FI" dirty="0" smtClean="0"/>
              <a:t>Jos palkkaa ei ole maksettu tai se on maksettu säännön-mukaista pienempänä, laskennallista palkkaa on lisättävä</a:t>
            </a:r>
          </a:p>
          <a:p>
            <a:pPr marL="779463" lvl="1" indent="-342900"/>
            <a:r>
              <a:rPr lang="fi-FI" dirty="0" smtClean="0"/>
              <a:t>Erotuspalkka sairausajalta tai äitiys- ja isyysvapaalta</a:t>
            </a:r>
          </a:p>
          <a:p>
            <a:pPr marL="779463" lvl="1" indent="-342900"/>
            <a:r>
              <a:rPr lang="fi-FI" dirty="0" smtClean="0"/>
              <a:t>Karenssipäivä sairausajan palkassa</a:t>
            </a:r>
          </a:p>
          <a:p>
            <a:pPr marL="779463" lvl="1" indent="-342900"/>
            <a:r>
              <a:rPr lang="fi-FI" dirty="0" smtClean="0"/>
              <a:t>Alle kuukauden kestänyt työsuhde ja 50 % palkasta</a:t>
            </a:r>
          </a:p>
          <a:p>
            <a:pPr marL="779463" lvl="1" indent="-342900"/>
            <a:r>
              <a:rPr lang="fi-FI" dirty="0" smtClean="0"/>
              <a:t>Palkaton sairaan lapsen tilanpäinen hoitovapaa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2722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 smtClean="0"/>
              <a:t>3. Laskennallinen palkka poissaoloajalta</a:t>
            </a:r>
          </a:p>
        </p:txBody>
      </p:sp>
      <p:sp>
        <p:nvSpPr>
          <p:cNvPr id="399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193088" cy="4752975"/>
          </a:xfrm>
        </p:spPr>
        <p:txBody>
          <a:bodyPr/>
          <a:lstStyle/>
          <a:p>
            <a:pPr marL="400050" indent="-400050" eaLnBrk="1" hangingPunct="1">
              <a:defRPr/>
            </a:pPr>
            <a:r>
              <a:rPr lang="fi-FI" dirty="0" smtClean="0"/>
              <a:t>Laskennallinen palkka lasketaan seuraavasti:</a:t>
            </a:r>
          </a:p>
          <a:p>
            <a:pPr marL="779463" lvl="1" indent="-342900" eaLnBrk="1" hangingPunct="1">
              <a:defRPr/>
            </a:pPr>
            <a:endParaRPr lang="fi-FI" dirty="0" smtClean="0"/>
          </a:p>
          <a:p>
            <a:pPr marL="779463" lvl="1" indent="-342900" algn="ctr" eaLnBrk="1" hangingPunct="1">
              <a:buFontTx/>
              <a:buNone/>
              <a:defRPr/>
            </a:pPr>
            <a:endParaRPr lang="fi-FI" sz="2400" b="1" dirty="0" smtClean="0"/>
          </a:p>
          <a:p>
            <a:pPr marL="400050" indent="-400050" eaLnBrk="1" hangingPunct="1">
              <a:defRPr/>
            </a:pPr>
            <a:endParaRPr lang="fi-FI" dirty="0" smtClean="0"/>
          </a:p>
          <a:p>
            <a:pPr marL="779463" lvl="1" indent="-342900" eaLnBrk="1" hangingPunct="1">
              <a:defRPr/>
            </a:pPr>
            <a:endParaRPr lang="fi-FI" dirty="0" smtClean="0"/>
          </a:p>
          <a:p>
            <a:pPr marL="396875" indent="-342900" eaLnBrk="1" hangingPunct="1">
              <a:defRPr/>
            </a:pPr>
            <a:endParaRPr lang="fi-FI" dirty="0" smtClean="0"/>
          </a:p>
          <a:p>
            <a:pPr marL="396875" indent="-342900" eaLnBrk="1" hangingPunct="1">
              <a:defRPr/>
            </a:pPr>
            <a:r>
              <a:rPr lang="fi-FI" dirty="0" smtClean="0"/>
              <a:t>Poissaolon alkamishetken palkka ~ sairausajan palkka</a:t>
            </a:r>
          </a:p>
          <a:p>
            <a:pPr marL="779463" lvl="1" indent="-342900" eaLnBrk="1" hangingPunct="1">
              <a:defRPr/>
            </a:pPr>
            <a:r>
              <a:rPr lang="fi-FI" dirty="0" smtClean="0"/>
              <a:t>Palkankorotukset otettava huomioon pitkissä poissaoloissa</a:t>
            </a:r>
          </a:p>
          <a:p>
            <a:pPr marL="779463" lvl="1" indent="-342900" eaLnBrk="1" hangingPunct="1">
              <a:defRPr/>
            </a:pPr>
            <a:r>
              <a:rPr lang="fi-FI" dirty="0" smtClean="0"/>
              <a:t>Yleiskorotukset ja henkilökohtaiset korotukset kuten palvelusvuosilisä</a:t>
            </a:r>
          </a:p>
          <a:p>
            <a:pPr marL="396875" indent="-342900" eaLnBrk="1" hangingPunct="1">
              <a:defRPr/>
            </a:pPr>
            <a:endParaRPr lang="fi-FI" dirty="0" smtClean="0"/>
          </a:p>
          <a:p>
            <a:pPr marL="396875" indent="-342900" eaLnBrk="1" hangingPunct="1">
              <a:defRPr/>
            </a:pPr>
            <a:r>
              <a:rPr lang="fi-FI" dirty="0" smtClean="0"/>
              <a:t>Epäselvää on, mistä lisäpalkoista kertyy laskennallisesta palkkaa ja miten se lasketaan</a:t>
            </a:r>
          </a:p>
        </p:txBody>
      </p:sp>
      <p:sp>
        <p:nvSpPr>
          <p:cNvPr id="58375" name="Rectangle 5"/>
          <p:cNvSpPr>
            <a:spLocks noChangeArrowheads="1"/>
          </p:cNvSpPr>
          <p:nvPr/>
        </p:nvSpPr>
        <p:spPr bwMode="auto">
          <a:xfrm>
            <a:off x="395288" y="1916113"/>
            <a:ext cx="8353425" cy="1225550"/>
          </a:xfrm>
          <a:prstGeom prst="rect">
            <a:avLst/>
          </a:prstGeom>
          <a:solidFill>
            <a:srgbClr val="CCFFCC"/>
          </a:solidFill>
          <a:ln w="31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/>
          <a:p>
            <a:pPr algn="ctr" defTabSz="992188"/>
            <a:r>
              <a:rPr lang="fi-FI" sz="2100" b="1" dirty="0" smtClean="0"/>
              <a:t>= Tuntipalkka </a:t>
            </a:r>
            <a:r>
              <a:rPr lang="fi-FI" sz="2100" b="1" dirty="0"/>
              <a:t>x Toteutumatta jääneet työtunnit</a:t>
            </a:r>
          </a:p>
          <a:p>
            <a:pPr algn="ctr" defTabSz="992188"/>
            <a:r>
              <a:rPr lang="fi-FI" sz="2100" b="1" dirty="0"/>
              <a:t>tai</a:t>
            </a:r>
          </a:p>
          <a:p>
            <a:pPr algn="ctr" defTabSz="992188"/>
            <a:r>
              <a:rPr lang="fi-FI" sz="2100" b="1" dirty="0" smtClean="0"/>
              <a:t>= Päiväpalkka </a:t>
            </a:r>
            <a:r>
              <a:rPr lang="fi-FI" sz="2100" b="1" dirty="0"/>
              <a:t>x toteutumatta jääneet työpäivät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9760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15363" name="Alatunnisteen paikkamerk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dirty="0" smtClean="0"/>
              <a:t>Antti Kondelin</a:t>
            </a:r>
          </a:p>
        </p:txBody>
      </p:sp>
      <p:sp>
        <p:nvSpPr>
          <p:cNvPr id="15364" name="Dian numeron paikkamerkki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06A21C-5702-4531-843E-44ED741B55DD}" type="slidenum">
              <a:rPr lang="fi-FI" sz="800" smtClean="0"/>
              <a:pPr eaLnBrk="1" hangingPunct="1"/>
              <a:t>3</a:t>
            </a:fld>
            <a:endParaRPr lang="fi-FI" sz="800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/>
            <a:r>
              <a:rPr lang="fi-FI" dirty="0" smtClean="0"/>
              <a:t>Lakisääteisten lomapäivien kirjaaminen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1413"/>
            <a:ext cx="8193088" cy="4664075"/>
          </a:xfrm>
        </p:spPr>
        <p:txBody>
          <a:bodyPr/>
          <a:lstStyle/>
          <a:p>
            <a:pPr marL="342900" indent="-342900" defTabSz="914400">
              <a:defRPr/>
            </a:pPr>
            <a:r>
              <a:rPr lang="fi-FI" dirty="0" smtClean="0">
                <a:cs typeface="Arial" charset="0"/>
              </a:rPr>
              <a:t>Lomapäivät ja lomanrahanvaihtovapaat kirjattava </a:t>
            </a:r>
            <a:r>
              <a:rPr lang="fi-FI" dirty="0">
                <a:cs typeface="Arial" charset="0"/>
              </a:rPr>
              <a:t>erikseen, </a:t>
            </a:r>
            <a:r>
              <a:rPr lang="fi-FI" dirty="0" smtClean="0">
                <a:cs typeface="Arial" charset="0"/>
              </a:rPr>
              <a:t>kun ainoastaan lakisääteiset lomapäivät siirtyvät</a:t>
            </a:r>
          </a:p>
          <a:p>
            <a:pPr marL="725488" lvl="1" indent="-342900" defTabSz="914400">
              <a:defRPr/>
            </a:pPr>
            <a:r>
              <a:rPr lang="fi-FI" dirty="0">
                <a:cs typeface="Arial" charset="0"/>
              </a:rPr>
              <a:t>Tai laadittava sääntö, missä järjestyksessä vapaat ja lomat pidetään </a:t>
            </a:r>
          </a:p>
          <a:p>
            <a:pPr marL="725488" lvl="1" indent="-342900" defTabSz="914400">
              <a:defRPr/>
            </a:pPr>
            <a:r>
              <a:rPr lang="fi-FI" dirty="0">
                <a:cs typeface="Arial" charset="0"/>
              </a:rPr>
              <a:t>Työehtosopimukseen perustuvan, lakimääräisen loman ylittävän loman siirto-oikeus selvitettävä omasta </a:t>
            </a:r>
            <a:r>
              <a:rPr lang="fi-FI" dirty="0" smtClean="0">
                <a:cs typeface="Arial" charset="0"/>
              </a:rPr>
              <a:t>työnantajaliitosta</a:t>
            </a:r>
          </a:p>
          <a:p>
            <a:pPr defTabSz="914400">
              <a:buFont typeface="Wingdings" panose="05000000000000000000" pitchFamily="2" charset="2"/>
              <a:buChar char="ü"/>
              <a:defRPr/>
            </a:pPr>
            <a:r>
              <a:rPr lang="fi-FI" dirty="0" smtClean="0">
                <a:cs typeface="Arial" charset="0"/>
              </a:rPr>
              <a:t>Vuosilomakirjanpidosta tulisi käydä ilmi, onko lomapäivä </a:t>
            </a:r>
          </a:p>
          <a:p>
            <a:pPr marL="839788" lvl="1" indent="-457200" defTabSz="914400">
              <a:buFont typeface="+mj-lt"/>
              <a:buAutoNum type="arabicPeriod"/>
              <a:defRPr/>
            </a:pPr>
            <a:r>
              <a:rPr lang="fi-FI" sz="2000" dirty="0" smtClean="0">
                <a:cs typeface="Arial" charset="0"/>
              </a:rPr>
              <a:t>Lakisääteistä vuosilomaa</a:t>
            </a:r>
          </a:p>
          <a:p>
            <a:pPr marL="839788" lvl="1" indent="-457200" defTabSz="914400">
              <a:buFont typeface="+mj-lt"/>
              <a:buAutoNum type="arabicPeriod"/>
              <a:defRPr/>
            </a:pPr>
            <a:r>
              <a:rPr lang="fi-FI" sz="2000" dirty="0" smtClean="0">
                <a:cs typeface="Arial" charset="0"/>
              </a:rPr>
              <a:t>Työehtosopimukseen perustuvaa vuosilomaa </a:t>
            </a:r>
          </a:p>
          <a:p>
            <a:pPr marL="839788" lvl="1" indent="-457200" defTabSz="914400">
              <a:buFont typeface="+mj-lt"/>
              <a:buAutoNum type="arabicPeriod"/>
              <a:defRPr/>
            </a:pPr>
            <a:r>
              <a:rPr lang="fi-FI" sz="2000" dirty="0" smtClean="0">
                <a:cs typeface="Arial" charset="0"/>
              </a:rPr>
              <a:t>Lomarahanvaihtovapaata</a:t>
            </a:r>
          </a:p>
          <a:p>
            <a:pPr marL="839788" lvl="1" indent="-457200" defTabSz="914400">
              <a:buFont typeface="+mj-lt"/>
              <a:buAutoNum type="arabicPeriod"/>
              <a:defRPr/>
            </a:pPr>
            <a:r>
              <a:rPr lang="fi-FI" sz="2000" dirty="0">
                <a:cs typeface="Arial" charset="0"/>
              </a:rPr>
              <a:t>Työnantajan ja työntekijän </a:t>
            </a:r>
            <a:r>
              <a:rPr lang="fi-FI" sz="2000" dirty="0" smtClean="0">
                <a:cs typeface="Arial" charset="0"/>
              </a:rPr>
              <a:t>sopimaa ylimääräistä lomaa </a:t>
            </a:r>
          </a:p>
          <a:p>
            <a:pPr marL="725488" lvl="1" indent="-342900" defTabSz="914400">
              <a:defRPr/>
            </a:pPr>
            <a:endParaRPr lang="fi-FI" sz="2000" dirty="0" smtClean="0">
              <a:cs typeface="Arial" charset="0"/>
            </a:endParaRPr>
          </a:p>
          <a:p>
            <a:pPr marL="342900" indent="-342900" defTabSz="914400">
              <a:defRPr/>
            </a:pPr>
            <a:r>
              <a:rPr lang="fi-FI" dirty="0" smtClean="0">
                <a:cs typeface="Arial" charset="0"/>
              </a:rPr>
              <a:t>Lapsen </a:t>
            </a:r>
            <a:r>
              <a:rPr lang="fi-FI" dirty="0">
                <a:cs typeface="Arial" charset="0"/>
              </a:rPr>
              <a:t>tilapäinen hoitovapaa ei oikeuta loman siirtämiseen</a:t>
            </a:r>
          </a:p>
          <a:p>
            <a:pPr marL="342900" indent="-342900" defTabSz="914400">
              <a:defRPr/>
            </a:pPr>
            <a:r>
              <a:rPr lang="fi-FI" dirty="0">
                <a:cs typeface="Arial" charset="0"/>
              </a:rPr>
              <a:t>Lomarahanvaihtovapaat eivät siirry paitsi, jos niin on </a:t>
            </a:r>
            <a:r>
              <a:rPr lang="fi-FI" dirty="0" smtClean="0">
                <a:cs typeface="Arial" charset="0"/>
              </a:rPr>
              <a:t>sovittu</a:t>
            </a:r>
            <a:endParaRPr lang="fi-FI" dirty="0">
              <a:cs typeface="Arial" charset="0"/>
            </a:endParaRPr>
          </a:p>
          <a:p>
            <a:pPr marL="0" indent="0" defTabSz="914400" eaLnBrk="1" hangingPunct="1">
              <a:buFontTx/>
              <a:buNone/>
              <a:defRPr/>
            </a:pPr>
            <a:endParaRPr lang="fi-FI" dirty="0" smtClean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84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Toteutumatta jääneet työpäivät ja työtunnit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193088" cy="4752975"/>
          </a:xfrm>
        </p:spPr>
        <p:txBody>
          <a:bodyPr/>
          <a:lstStyle/>
          <a:p>
            <a:pPr marL="533400" indent="-533400" eaLnBrk="1" hangingPunct="1">
              <a:buFontTx/>
              <a:buAutoNum type="alphaLcParenR"/>
              <a:defRPr/>
            </a:pPr>
            <a:r>
              <a:rPr lang="fi-FI" dirty="0" smtClean="0"/>
              <a:t>Laskennallisen palkan </a:t>
            </a:r>
            <a:r>
              <a:rPr lang="fi-FI" b="1" i="1" dirty="0" smtClean="0">
                <a:solidFill>
                  <a:srgbClr val="660033"/>
                </a:solidFill>
              </a:rPr>
              <a:t>laskentatavasta voidaan sopia</a:t>
            </a:r>
          </a:p>
          <a:p>
            <a:pPr marL="893763" lvl="1" indent="-457200" eaLnBrk="1" hangingPunct="1">
              <a:defRPr/>
            </a:pPr>
            <a:r>
              <a:rPr lang="fi-FI" sz="1900" dirty="0" smtClean="0"/>
              <a:t>Työehtosopimuksella tai </a:t>
            </a:r>
          </a:p>
          <a:p>
            <a:pPr marL="893763" lvl="1" indent="-457200" eaLnBrk="1" hangingPunct="1">
              <a:defRPr/>
            </a:pPr>
            <a:r>
              <a:rPr lang="fi-FI" sz="1900" dirty="0" smtClean="0"/>
              <a:t>Työnantajan ja työntekijän välisellä keskinäisellä sopimuksella</a:t>
            </a:r>
          </a:p>
          <a:p>
            <a:pPr marL="893763" lvl="1" indent="-457200" eaLnBrk="1" hangingPunct="1">
              <a:defRPr/>
            </a:pPr>
            <a:endParaRPr lang="fi-FI" sz="1900" dirty="0" smtClean="0"/>
          </a:p>
          <a:p>
            <a:pPr marL="533400" indent="-533400" eaLnBrk="1" hangingPunct="1">
              <a:buFontTx/>
              <a:buAutoNum type="alphaLcParenR" startAt="2"/>
              <a:defRPr/>
            </a:pPr>
            <a:r>
              <a:rPr lang="fi-FI" dirty="0" smtClean="0"/>
              <a:t>Muutoin toteutumatta jääneet työtunnit selvitetään seuraavasti:</a:t>
            </a:r>
          </a:p>
          <a:p>
            <a:pPr marL="893763" lvl="1" indent="-457200" eaLnBrk="1" hangingPunct="1">
              <a:buFontTx/>
              <a:buAutoNum type="arabicPeriod"/>
              <a:defRPr/>
            </a:pPr>
            <a:r>
              <a:rPr lang="fi-FI" sz="2100" dirty="0" smtClean="0"/>
              <a:t>Työvuoroluettelon mukaiset tunnit tai</a:t>
            </a:r>
          </a:p>
          <a:p>
            <a:pPr marL="893763" lvl="1" indent="-457200" eaLnBrk="1" hangingPunct="1">
              <a:buFontTx/>
              <a:buAutoNum type="arabicPeriod"/>
              <a:defRPr/>
            </a:pPr>
            <a:r>
              <a:rPr lang="fi-FI" sz="2100" dirty="0" smtClean="0"/>
              <a:t>Työsopimuksen mukaiset tunnit tai</a:t>
            </a:r>
          </a:p>
          <a:p>
            <a:pPr marL="893763" lvl="1" indent="-457200" eaLnBrk="1" hangingPunct="1">
              <a:buFontTx/>
              <a:buAutoNum type="arabicPeriod"/>
              <a:defRPr/>
            </a:pPr>
            <a:r>
              <a:rPr lang="fi-FI" sz="2100" dirty="0" smtClean="0"/>
              <a:t>Keskimääräiset viikkotyötunnit 12 viikon jaksolta</a:t>
            </a:r>
          </a:p>
          <a:p>
            <a:pPr marL="893763" lvl="1" indent="-457200" eaLnBrk="1" hangingPunct="1">
              <a:buFontTx/>
              <a:buAutoNum type="arabicPeriod"/>
              <a:defRPr/>
            </a:pPr>
            <a:endParaRPr lang="fi-FI" sz="2600" dirty="0" smtClean="0"/>
          </a:p>
          <a:p>
            <a:pPr eaLnBrk="1" hangingPunct="1">
              <a:defRPr/>
            </a:pPr>
            <a:r>
              <a:rPr lang="fi-FI" dirty="0" smtClean="0"/>
              <a:t>Kuukausipalkkaisella laskentaperusteena voivat olla työpäivät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30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800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93688"/>
            <a:ext cx="8541196" cy="779462"/>
          </a:xfrm>
        </p:spPr>
        <p:txBody>
          <a:bodyPr/>
          <a:lstStyle/>
          <a:p>
            <a:pPr eaLnBrk="1" hangingPunct="1"/>
            <a:r>
              <a:rPr lang="fi-FI" dirty="0" smtClean="0"/>
              <a:t>Esimerkki. Laskennallinen palkka, kun tuntipalkkainen äitiys- ja vanhempainvapaalla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12775"/>
            <a:ext cx="8193088" cy="4103787"/>
          </a:xfrm>
        </p:spPr>
        <p:txBody>
          <a:bodyPr/>
          <a:lstStyle/>
          <a:p>
            <a:pPr marL="400050" indent="-400050" eaLnBrk="1" hangingPunct="1"/>
            <a:r>
              <a:rPr lang="fi-FI" dirty="0" smtClean="0"/>
              <a:t>Eija työskentelee 8 tuntia maanantaista keskiviikkoon</a:t>
            </a:r>
          </a:p>
          <a:p>
            <a:pPr marL="400050" indent="-400050" eaLnBrk="1" hangingPunct="1"/>
            <a:r>
              <a:rPr lang="fi-FI" dirty="0" smtClean="0"/>
              <a:t>Eija on äitiys- ja vanhempainvapaalla 263 arkipäivää</a:t>
            </a:r>
          </a:p>
          <a:p>
            <a:pPr marL="400050" indent="-400050" eaLnBrk="1" hangingPunct="1"/>
            <a:r>
              <a:rPr lang="fi-FI" dirty="0" smtClean="0"/>
              <a:t>Lomapalkkapohjaan lisätään perhevapaalta palkkoja seuraavasti</a:t>
            </a:r>
          </a:p>
          <a:p>
            <a:pPr marL="400050" indent="-400050" eaLnBrk="1" hangingPunct="1"/>
            <a:endParaRPr lang="fi-FI" dirty="0" smtClean="0"/>
          </a:p>
          <a:p>
            <a:pPr marL="400050" indent="-400050" eaLnBrk="1" hangingPunct="1">
              <a:buFontTx/>
              <a:buAutoNum type="alphaLcParenR"/>
            </a:pPr>
            <a:r>
              <a:rPr lang="fi-FI" dirty="0" smtClean="0"/>
              <a:t>Äitiysajalta maksetut palkat =  3 200 €</a:t>
            </a:r>
          </a:p>
          <a:p>
            <a:pPr marL="400050" indent="-400050" eaLnBrk="1" hangingPunct="1">
              <a:buFontTx/>
              <a:buAutoNum type="alphaLcParenR"/>
            </a:pPr>
            <a:r>
              <a:rPr lang="fi-FI" dirty="0" smtClean="0"/>
              <a:t>Laskennallista palkkaa äitiys- ja vanhempainvapaan ajalta</a:t>
            </a:r>
          </a:p>
          <a:p>
            <a:pPr lvl="1" eaLnBrk="1" hangingPunct="1"/>
            <a:r>
              <a:rPr lang="fi-FI" dirty="0" smtClean="0"/>
              <a:t>Viikkoja 28, työtunteja 24 ja keskituntiansio 10 €</a:t>
            </a:r>
          </a:p>
          <a:p>
            <a:pPr eaLnBrk="1" hangingPunct="1"/>
            <a:r>
              <a:rPr lang="fi-FI" dirty="0" smtClean="0"/>
              <a:t>Saamatta jäänyt palkka = 28 vko x 24 h x 10 € = 6 720 €</a:t>
            </a:r>
          </a:p>
          <a:p>
            <a:pPr lvl="1" eaLnBrk="1" hangingPunct="1"/>
            <a:endParaRPr lang="fi-FI" dirty="0" smtClean="0"/>
          </a:p>
          <a:p>
            <a:pPr marL="457200" indent="-457200" eaLnBrk="1" hangingPunct="1">
              <a:buFont typeface="+mj-lt"/>
              <a:buAutoNum type="alphaLcParenR" startAt="3"/>
            </a:pPr>
            <a:r>
              <a:rPr lang="fi-FI" dirty="0" smtClean="0"/>
              <a:t>Lisäys lomapalkkasummaan = 3 200 + 6720 = 9 920 €</a:t>
            </a:r>
          </a:p>
          <a:p>
            <a:pPr lvl="1" eaLnBrk="1" hangingPunct="1"/>
            <a:r>
              <a:rPr lang="fi-FI" dirty="0" smtClean="0"/>
              <a:t>Poissaoloajalta kertyy lomapalkkaa = 9920 x 0,115 = 1 140 €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2684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 smtClean="0"/>
              <a:t>Esimerkki. Kuukausipalkkainen perhevapailla</a:t>
            </a:r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8280920" cy="5256584"/>
          </a:xfrm>
        </p:spPr>
        <p:txBody>
          <a:bodyPr/>
          <a:lstStyle/>
          <a:p>
            <a:pPr marL="400050" indent="-400050" eaLnBrk="1" hangingPunct="1">
              <a:defRPr/>
            </a:pPr>
            <a:r>
              <a:rPr lang="fi-FI" dirty="0" smtClean="0"/>
              <a:t>Eija siirtyi 3-päiväiseen työviikkoon 1.6.2013 alkaen</a:t>
            </a:r>
          </a:p>
          <a:p>
            <a:pPr marL="400050" indent="-400050" eaLnBrk="1" hangingPunct="1">
              <a:defRPr/>
            </a:pPr>
            <a:r>
              <a:rPr lang="fi-FI" dirty="0" smtClean="0"/>
              <a:t>Eija jäi äitiys- ja vanhempainvapaalle 1.9.2013 alkaen</a:t>
            </a:r>
          </a:p>
          <a:p>
            <a:pPr marL="782638" lvl="1" indent="-400050" eaLnBrk="1" hangingPunct="1">
              <a:defRPr/>
            </a:pPr>
            <a:r>
              <a:rPr lang="fi-FI" dirty="0" smtClean="0"/>
              <a:t>Kuukausipalkka kokoaikatyössä 3 500 € ja osa-aikatyössä 2 100 €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fi-FI" dirty="0" smtClean="0"/>
              <a:t>Ansaintavuoden lomapalkkaperuste:</a:t>
            </a:r>
          </a:p>
          <a:p>
            <a:pPr marL="400050" indent="-400050" eaLnBrk="1" hangingPunct="1">
              <a:buFontTx/>
              <a:buAutoNum type="alphaLcParenR"/>
              <a:defRPr/>
            </a:pPr>
            <a:r>
              <a:rPr lang="fi-FI" b="1" i="1" dirty="0"/>
              <a:t>Kuukausipalkat työajalta </a:t>
            </a:r>
            <a:r>
              <a:rPr lang="fi-FI" dirty="0"/>
              <a:t>= </a:t>
            </a:r>
            <a:r>
              <a:rPr lang="fi-FI" dirty="0" smtClean="0"/>
              <a:t>2x3500+3x2100</a:t>
            </a:r>
            <a:r>
              <a:rPr lang="fi-FI" sz="2400" b="1" i="1" dirty="0" smtClean="0">
                <a:solidFill>
                  <a:schemeClr val="accent1">
                    <a:lumMod val="50000"/>
                  </a:schemeClr>
                </a:solidFill>
              </a:rPr>
              <a:t>-2100</a:t>
            </a:r>
            <a:r>
              <a:rPr lang="fi-FI" dirty="0" smtClean="0"/>
              <a:t> </a:t>
            </a:r>
            <a:r>
              <a:rPr lang="fi-FI" dirty="0"/>
              <a:t>= </a:t>
            </a:r>
            <a:r>
              <a:rPr lang="fi-FI" b="1" i="1" dirty="0"/>
              <a:t>11 200 </a:t>
            </a:r>
            <a:r>
              <a:rPr lang="fi-FI" dirty="0"/>
              <a:t>€</a:t>
            </a:r>
          </a:p>
          <a:p>
            <a:pPr marL="400050" indent="-400050" eaLnBrk="1" hangingPunct="1">
              <a:buFontTx/>
              <a:buAutoNum type="alphaLcParenR"/>
              <a:defRPr/>
            </a:pPr>
            <a:r>
              <a:rPr lang="fi-FI" b="1" i="1" dirty="0"/>
              <a:t>Äitiysvapaan palkat </a:t>
            </a:r>
            <a:r>
              <a:rPr lang="fi-FI" dirty="0"/>
              <a:t>(3 kk)=  3 x 3500 = </a:t>
            </a:r>
            <a:r>
              <a:rPr lang="fi-FI" b="1" i="1" dirty="0"/>
              <a:t>10 500 €</a:t>
            </a:r>
          </a:p>
          <a:p>
            <a:pPr marL="400050" indent="-400050" eaLnBrk="1" hangingPunct="1">
              <a:buFontTx/>
              <a:buAutoNum type="alphaLcParenR"/>
              <a:defRPr/>
            </a:pPr>
            <a:r>
              <a:rPr lang="fi-FI" b="1" i="1" dirty="0" smtClean="0"/>
              <a:t>Laskennallista </a:t>
            </a:r>
            <a:r>
              <a:rPr lang="fi-FI" b="1" i="1" dirty="0"/>
              <a:t>palkkaa </a:t>
            </a:r>
            <a:r>
              <a:rPr lang="fi-FI" dirty="0"/>
              <a:t>4 kuukaudelta = 4 x 3500 = </a:t>
            </a:r>
            <a:r>
              <a:rPr lang="fi-FI" b="1" i="1" dirty="0"/>
              <a:t>14 000 €</a:t>
            </a:r>
          </a:p>
          <a:p>
            <a:pPr marL="400050" indent="-400050" eaLnBrk="1" hangingPunct="1">
              <a:buFontTx/>
              <a:buAutoNum type="alphaLcParenR"/>
              <a:defRPr/>
            </a:pPr>
            <a:endParaRPr lang="fi-FI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fi-FI" b="1" i="1" dirty="0"/>
              <a:t>Lomapalkka yhteensä = 35700 x 0,115 = 4 105 €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endParaRPr lang="fi-FI" dirty="0"/>
          </a:p>
          <a:p>
            <a:pPr marL="457200" indent="-457200" eaLnBrk="1" hangingPunct="1">
              <a:buAutoNum type="alphaLcParenR"/>
              <a:defRPr/>
            </a:pPr>
            <a:r>
              <a:rPr lang="fi-FI" dirty="0" smtClean="0"/>
              <a:t>Vuosiloma </a:t>
            </a:r>
            <a:r>
              <a:rPr lang="fi-FI" dirty="0"/>
              <a:t>ja muut poissaolot vähennetään </a:t>
            </a:r>
            <a:r>
              <a:rPr lang="fi-FI" dirty="0" smtClean="0"/>
              <a:t>kuukausipalkoista</a:t>
            </a:r>
          </a:p>
          <a:p>
            <a:pPr marL="457200" indent="-457200" eaLnBrk="1" hangingPunct="1">
              <a:buAutoNum type="alphaLcParenR"/>
              <a:defRPr/>
            </a:pPr>
            <a:r>
              <a:rPr lang="fi-FI" dirty="0" smtClean="0"/>
              <a:t>Lomapalkka kertyy äitiysajalta kokoaikatyön kuukausipalkasta</a:t>
            </a:r>
            <a:endParaRPr lang="fi-FI" dirty="0"/>
          </a:p>
          <a:p>
            <a:pPr marL="457200" indent="-457200" eaLnBrk="1" hangingPunct="1">
              <a:buAutoNum type="alphaLcParenR"/>
              <a:defRPr/>
            </a:pPr>
            <a:r>
              <a:rPr lang="fi-FI" dirty="0" smtClean="0"/>
              <a:t>Lomapäivien palkka </a:t>
            </a:r>
            <a:r>
              <a:rPr lang="fi-FI" dirty="0"/>
              <a:t>vähennetään laskennallisesta palkasta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32</a:t>
            </a:fld>
            <a:endParaRPr lang="fi-FI"/>
          </a:p>
        </p:txBody>
      </p:sp>
      <p:cxnSp>
        <p:nvCxnSpPr>
          <p:cNvPr id="6" name="Kulmayhdysviiva 5"/>
          <p:cNvCxnSpPr/>
          <p:nvPr/>
        </p:nvCxnSpPr>
        <p:spPr bwMode="auto">
          <a:xfrm>
            <a:off x="899592" y="5229200"/>
            <a:ext cx="914400" cy="914400"/>
          </a:xfrm>
          <a:prstGeom prst="bentConnector3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12505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15"/>
          <p:cNvSpPr>
            <a:spLocks noChangeArrowheads="1"/>
          </p:cNvSpPr>
          <p:nvPr/>
        </p:nvSpPr>
        <p:spPr bwMode="auto">
          <a:xfrm rot="2281453">
            <a:off x="4168774" y="4169102"/>
            <a:ext cx="467051" cy="488303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660033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" name="Kuvaselite-ellipsi 2"/>
          <p:cNvSpPr/>
          <p:nvPr/>
        </p:nvSpPr>
        <p:spPr bwMode="auto">
          <a:xfrm>
            <a:off x="3477616" y="3356992"/>
            <a:ext cx="806352" cy="576064"/>
          </a:xfrm>
          <a:prstGeom prst="wedgeEllipseCallou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586" name="Otsikko 1"/>
          <p:cNvSpPr>
            <a:spLocks noGrp="1"/>
          </p:cNvSpPr>
          <p:nvPr>
            <p:ph type="title"/>
          </p:nvPr>
        </p:nvSpPr>
        <p:spPr>
          <a:xfrm>
            <a:off x="495300" y="293688"/>
            <a:ext cx="8397180" cy="779462"/>
          </a:xfrm>
        </p:spPr>
        <p:txBody>
          <a:bodyPr/>
          <a:lstStyle/>
          <a:p>
            <a:r>
              <a:rPr lang="fi-FI" dirty="0" smtClean="0"/>
              <a:t>Esimerkki jatkuu. Heinäkuun lomapalkan laskenta</a:t>
            </a:r>
          </a:p>
        </p:txBody>
      </p:sp>
      <p:sp>
        <p:nvSpPr>
          <p:cNvPr id="67588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Antti Kondelin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33</a:t>
            </a:fld>
            <a:endParaRPr lang="fi-FI"/>
          </a:p>
        </p:txBody>
      </p:sp>
      <p:sp>
        <p:nvSpPr>
          <p:cNvPr id="67587" name="Sisällön paikkamerkki 2"/>
          <p:cNvSpPr>
            <a:spLocks noGrp="1"/>
          </p:cNvSpPr>
          <p:nvPr>
            <p:ph idx="1"/>
          </p:nvPr>
        </p:nvSpPr>
        <p:spPr>
          <a:xfrm>
            <a:off x="495300" y="1141412"/>
            <a:ext cx="8325172" cy="4663851"/>
          </a:xfrm>
        </p:spPr>
        <p:txBody>
          <a:bodyPr/>
          <a:lstStyle/>
          <a:p>
            <a:pPr eaLnBrk="1" hangingPunct="1">
              <a:defRPr/>
            </a:pPr>
            <a:r>
              <a:rPr lang="fi-FI" dirty="0" smtClean="0"/>
              <a:t>Eija palaa kokoaikatyöhön 2.5.2014, kuukausipalkka 3 500 €</a:t>
            </a:r>
            <a:endParaRPr lang="fi-FI" dirty="0"/>
          </a:p>
          <a:p>
            <a:pPr eaLnBrk="1" hangingPunct="1">
              <a:defRPr/>
            </a:pPr>
            <a:r>
              <a:rPr lang="fi-FI" dirty="0" smtClean="0"/>
              <a:t>Eija </a:t>
            </a:r>
            <a:r>
              <a:rPr lang="fi-FI" dirty="0"/>
              <a:t>pitää 3 viikkoa lomaa heinäkuussa </a:t>
            </a:r>
            <a:r>
              <a:rPr lang="fi-FI" dirty="0" smtClean="0"/>
              <a:t>2014</a:t>
            </a:r>
          </a:p>
          <a:p>
            <a:pPr eaLnBrk="1" hangingPunct="1">
              <a:defRPr/>
            </a:pPr>
            <a:r>
              <a:rPr lang="fi-FI" dirty="0" smtClean="0"/>
              <a:t>Miten </a:t>
            </a:r>
            <a:r>
              <a:rPr lang="fi-FI" dirty="0"/>
              <a:t>lomapalkka ja työajan palkka </a:t>
            </a:r>
            <a:r>
              <a:rPr lang="fi-FI" dirty="0" smtClean="0"/>
              <a:t>heinäkuussa lasketaan</a:t>
            </a:r>
            <a:r>
              <a:rPr lang="fi-FI" dirty="0"/>
              <a:t>?</a:t>
            </a:r>
          </a:p>
          <a:p>
            <a:pPr eaLnBrk="1" hangingPunct="1">
              <a:defRPr/>
            </a:pPr>
            <a:endParaRPr lang="fi-FI" i="1" u="sng" dirty="0" smtClean="0"/>
          </a:p>
          <a:p>
            <a:pPr eaLnBrk="1" hangingPunct="1">
              <a:defRPr/>
            </a:pPr>
            <a:r>
              <a:rPr lang="fi-FI" i="1" u="sng" dirty="0" smtClean="0"/>
              <a:t>Heinäkuun palkkalaskelma</a:t>
            </a:r>
          </a:p>
          <a:p>
            <a:pPr eaLnBrk="1" hangingPunct="1">
              <a:defRPr/>
            </a:pPr>
            <a:endParaRPr lang="fi-FI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fi-FI" dirty="0"/>
              <a:t>Lomapalkka = </a:t>
            </a:r>
            <a:r>
              <a:rPr lang="fi-FI" b="1" i="1" dirty="0"/>
              <a:t>4105</a:t>
            </a:r>
            <a:r>
              <a:rPr lang="fi-FI" dirty="0"/>
              <a:t> x 18/30  = 2 463 €</a:t>
            </a:r>
          </a:p>
          <a:p>
            <a:pPr eaLnBrk="1" hangingPunct="1"/>
            <a:endParaRPr lang="fi-FI" dirty="0" smtClean="0"/>
          </a:p>
          <a:p>
            <a:pPr eaLnBrk="1" hangingPunct="1"/>
            <a:r>
              <a:rPr lang="fi-FI" dirty="0" smtClean="0"/>
              <a:t>Työajan palkka = </a:t>
            </a:r>
            <a:r>
              <a:rPr lang="fi-FI" dirty="0"/>
              <a:t>8</a:t>
            </a:r>
            <a:r>
              <a:rPr lang="fi-FI" dirty="0" smtClean="0"/>
              <a:t> x </a:t>
            </a:r>
            <a:r>
              <a:rPr lang="fi-FI" b="1" i="1" dirty="0" smtClean="0"/>
              <a:t>3500</a:t>
            </a:r>
            <a:r>
              <a:rPr lang="fi-FI" dirty="0" smtClean="0"/>
              <a:t> / 23 = 1 217 €</a:t>
            </a:r>
          </a:p>
          <a:p>
            <a:pPr eaLnBrk="1" hangingPunct="1"/>
            <a:endParaRPr lang="fi-FI" dirty="0" smtClean="0"/>
          </a:p>
          <a:p>
            <a:pPr eaLnBrk="1" hangingPunct="1">
              <a:buFont typeface="Wingdings" pitchFamily="2" charset="2"/>
              <a:buChar char="ü"/>
            </a:pPr>
            <a:r>
              <a:rPr lang="fi-FI" dirty="0" smtClean="0"/>
              <a:t>Heinäkuussa </a:t>
            </a:r>
            <a:r>
              <a:rPr lang="fi-FI" dirty="0"/>
              <a:t>lomapalkka ja työajan palkka lasketaan eri </a:t>
            </a:r>
            <a:r>
              <a:rPr lang="fi-FI" dirty="0" smtClean="0"/>
              <a:t>tavoin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2779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Esimerkki. Kokoaikainen siirtyy osa-aikaeläkkeelle</a:t>
            </a:r>
          </a:p>
        </p:txBody>
      </p:sp>
      <p:sp>
        <p:nvSpPr>
          <p:cNvPr id="67587" name="Sisällön paikkamerkki 2"/>
          <p:cNvSpPr>
            <a:spLocks noGrp="1"/>
          </p:cNvSpPr>
          <p:nvPr>
            <p:ph idx="1"/>
          </p:nvPr>
        </p:nvSpPr>
        <p:spPr>
          <a:xfrm>
            <a:off x="495300" y="1141412"/>
            <a:ext cx="8193088" cy="4663851"/>
          </a:xfrm>
        </p:spPr>
        <p:txBody>
          <a:bodyPr/>
          <a:lstStyle/>
          <a:p>
            <a:r>
              <a:rPr lang="fi-FI" dirty="0" smtClean="0"/>
              <a:t>Toimihenkilö Asko siirtyy osa-aikaeläkkeelle 2.5.2014 alkaen</a:t>
            </a:r>
          </a:p>
          <a:p>
            <a:pPr lvl="1"/>
            <a:r>
              <a:rPr lang="fi-FI" dirty="0" smtClean="0"/>
              <a:t>Töissä </a:t>
            </a:r>
            <a:r>
              <a:rPr lang="fi-FI" dirty="0"/>
              <a:t>joka toinen </a:t>
            </a:r>
            <a:r>
              <a:rPr lang="fi-FI" dirty="0" smtClean="0"/>
              <a:t>viikko</a:t>
            </a:r>
            <a:endParaRPr lang="fi-FI" dirty="0"/>
          </a:p>
          <a:p>
            <a:endParaRPr lang="fi-FI" dirty="0" smtClean="0"/>
          </a:p>
          <a:p>
            <a:r>
              <a:rPr lang="fi-FI" dirty="0" smtClean="0"/>
              <a:t>Kuukausipalkka on ennen osa-aikaeläkkeelle siirtymistä 4 000 € ja eläkkeelle siirtymisen jälkeen 2 000 €</a:t>
            </a:r>
          </a:p>
          <a:p>
            <a:endParaRPr lang="fi-FI" dirty="0" smtClean="0"/>
          </a:p>
          <a:p>
            <a:r>
              <a:rPr lang="fi-FI" dirty="0" smtClean="0"/>
              <a:t>Asko on saanut vuorotyölisiä 3 000 € ja tulospalkkioita 2 000 € ansaintavuoden aikana</a:t>
            </a:r>
          </a:p>
          <a:p>
            <a:pPr lvl="1"/>
            <a:r>
              <a:rPr lang="fi-FI" dirty="0" smtClean="0"/>
              <a:t>Työpäiviä on ollut ansaintavuoden aikana 200</a:t>
            </a:r>
          </a:p>
          <a:p>
            <a:pPr>
              <a:buFont typeface="Wingdings" pitchFamily="2" charset="2"/>
              <a:buChar char="ü"/>
            </a:pPr>
            <a:endParaRPr lang="fi-FI" dirty="0" smtClean="0"/>
          </a:p>
          <a:p>
            <a:pPr>
              <a:buFont typeface="Wingdings" pitchFamily="2" charset="2"/>
              <a:buChar char="ü"/>
            </a:pPr>
            <a:r>
              <a:rPr lang="fi-FI" dirty="0"/>
              <a:t>Asko pitää 3 viikkoa lomaa </a:t>
            </a:r>
            <a:r>
              <a:rPr lang="fi-FI" dirty="0" smtClean="0"/>
              <a:t>heinäkuussa 2014. </a:t>
            </a:r>
            <a:r>
              <a:rPr lang="fi-FI" dirty="0"/>
              <a:t>Miten lomapalkka lasketaan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67588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34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9365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selite-ellipsi 7"/>
          <p:cNvSpPr/>
          <p:nvPr/>
        </p:nvSpPr>
        <p:spPr bwMode="auto">
          <a:xfrm rot="1500000" flipV="1">
            <a:off x="6141912" y="1120419"/>
            <a:ext cx="432048" cy="504056"/>
          </a:xfrm>
          <a:prstGeom prst="wedgeEllipseCallou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Kuvaselite-ellipsi 2"/>
          <p:cNvSpPr/>
          <p:nvPr/>
        </p:nvSpPr>
        <p:spPr bwMode="auto">
          <a:xfrm>
            <a:off x="6285928" y="2564904"/>
            <a:ext cx="806352" cy="576064"/>
          </a:xfrm>
          <a:prstGeom prst="wedgeEllipseCallou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Kuvaselite-ellipsi 1"/>
          <p:cNvSpPr/>
          <p:nvPr/>
        </p:nvSpPr>
        <p:spPr bwMode="auto">
          <a:xfrm>
            <a:off x="4211960" y="4509120"/>
            <a:ext cx="432048" cy="504056"/>
          </a:xfrm>
          <a:prstGeom prst="wedgeEllipseCallou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586" name="Otsikko 1"/>
          <p:cNvSpPr>
            <a:spLocks noGrp="1"/>
          </p:cNvSpPr>
          <p:nvPr>
            <p:ph type="title"/>
          </p:nvPr>
        </p:nvSpPr>
        <p:spPr>
          <a:xfrm>
            <a:off x="495300" y="293688"/>
            <a:ext cx="8397180" cy="779462"/>
          </a:xfrm>
        </p:spPr>
        <p:txBody>
          <a:bodyPr/>
          <a:lstStyle/>
          <a:p>
            <a:r>
              <a:rPr lang="fi-FI" dirty="0" smtClean="0"/>
              <a:t>Esimerkki. </a:t>
            </a:r>
            <a:r>
              <a:rPr lang="fi-FI" dirty="0"/>
              <a:t>Kokoaikainen siirtyy osa-aikaeläkkeelle</a:t>
            </a:r>
            <a:endParaRPr lang="fi-FI" dirty="0" smtClean="0"/>
          </a:p>
        </p:txBody>
      </p:sp>
      <p:sp>
        <p:nvSpPr>
          <p:cNvPr id="67588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Antti Kondelin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35</a:t>
            </a:fld>
            <a:endParaRPr lang="fi-FI"/>
          </a:p>
        </p:txBody>
      </p:sp>
      <p:sp>
        <p:nvSpPr>
          <p:cNvPr id="67587" name="Sisällön paikkamerkki 2"/>
          <p:cNvSpPr>
            <a:spLocks noGrp="1"/>
          </p:cNvSpPr>
          <p:nvPr>
            <p:ph idx="1"/>
          </p:nvPr>
        </p:nvSpPr>
        <p:spPr>
          <a:xfrm>
            <a:off x="495300" y="1141412"/>
            <a:ext cx="8469188" cy="466385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i-FI" dirty="0" smtClean="0"/>
              <a:t>Lomapalkka kuukausipalkasta = 15 x </a:t>
            </a:r>
            <a:r>
              <a:rPr lang="fi-FI" b="1" i="1" dirty="0" smtClean="0"/>
              <a:t>4000</a:t>
            </a:r>
            <a:r>
              <a:rPr lang="fi-FI" dirty="0" smtClean="0"/>
              <a:t> /  23 = 2 608,70 €</a:t>
            </a:r>
          </a:p>
          <a:p>
            <a:pPr lvl="1"/>
            <a:r>
              <a:rPr lang="fi-FI" dirty="0" smtClean="0"/>
              <a:t>Voidaanko lomapalkka laskea vakiojakajalla 25?</a:t>
            </a:r>
          </a:p>
          <a:p>
            <a:pPr eaLnBrk="1" hangingPunct="1"/>
            <a:endParaRPr lang="fi-FI" dirty="0" smtClean="0"/>
          </a:p>
          <a:p>
            <a:pPr eaLnBrk="1" hangingPunct="1"/>
            <a:r>
              <a:rPr lang="fi-FI" dirty="0" smtClean="0"/>
              <a:t>Lomapalkka lisäpalkoista, brutto = (5000/200) x 27,8 = 695 €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i-FI" dirty="0" smtClean="0"/>
              <a:t>Heinäkuussa maksettava lomapalkka = </a:t>
            </a:r>
            <a:r>
              <a:rPr lang="fi-FI" b="1" i="1" dirty="0" smtClean="0"/>
              <a:t>695 </a:t>
            </a:r>
            <a:r>
              <a:rPr lang="fi-FI" dirty="0" smtClean="0"/>
              <a:t>x 18/30  = 417 €</a:t>
            </a:r>
          </a:p>
          <a:p>
            <a:pPr eaLnBrk="1" hangingPunct="1"/>
            <a:endParaRPr lang="fi-FI" dirty="0" smtClean="0"/>
          </a:p>
          <a:p>
            <a:pPr marL="0" indent="0" eaLnBrk="1" hangingPunct="1">
              <a:buNone/>
            </a:pPr>
            <a:r>
              <a:rPr lang="fi-FI" i="1" u="sng" dirty="0" smtClean="0"/>
              <a:t>Heinäkuun palkkalaskelman tiedot </a:t>
            </a:r>
          </a:p>
          <a:p>
            <a:pPr eaLnBrk="1" hangingPunct="1"/>
            <a:r>
              <a:rPr lang="fi-FI" dirty="0" smtClean="0"/>
              <a:t>Lomapalkat yhteensä = 2608,7 + 417 = 3 025,70 €</a:t>
            </a:r>
          </a:p>
          <a:p>
            <a:pPr eaLnBrk="1" hangingPunct="1"/>
            <a:endParaRPr lang="fi-FI" dirty="0" smtClean="0"/>
          </a:p>
          <a:p>
            <a:pPr eaLnBrk="1" hangingPunct="1"/>
            <a:r>
              <a:rPr lang="fi-FI" dirty="0" smtClean="0"/>
              <a:t>Työajan palkka = </a:t>
            </a:r>
            <a:r>
              <a:rPr lang="fi-FI" dirty="0"/>
              <a:t>5</a:t>
            </a:r>
            <a:r>
              <a:rPr lang="fi-FI" dirty="0" smtClean="0"/>
              <a:t> x </a:t>
            </a:r>
            <a:r>
              <a:rPr lang="fi-FI" b="1" i="1" dirty="0" smtClean="0"/>
              <a:t>2000</a:t>
            </a:r>
            <a:r>
              <a:rPr lang="fi-FI" dirty="0" smtClean="0"/>
              <a:t> / 10  = 1 000 €</a:t>
            </a:r>
            <a:endParaRPr lang="fi-FI" dirty="0"/>
          </a:p>
          <a:p>
            <a:pPr eaLnBrk="1" hangingPunct="1"/>
            <a:endParaRPr lang="fi-FI" dirty="0" smtClean="0"/>
          </a:p>
          <a:p>
            <a:r>
              <a:rPr lang="fi-FI" dirty="0" smtClean="0"/>
              <a:t>Maksettava rahapalkka = 4 025,70 €</a:t>
            </a:r>
          </a:p>
        </p:txBody>
      </p:sp>
    </p:spTree>
    <p:extLst>
      <p:ext uri="{BB962C8B-B14F-4D97-AF65-F5344CB8AC3E}">
        <p14:creationId xmlns:p14="http://schemas.microsoft.com/office/powerpoint/2010/main" val="980543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Otsikko 1"/>
          <p:cNvSpPr>
            <a:spLocks noGrp="1"/>
          </p:cNvSpPr>
          <p:nvPr>
            <p:ph type="title"/>
          </p:nvPr>
        </p:nvSpPr>
        <p:spPr>
          <a:xfrm>
            <a:off x="495300" y="293688"/>
            <a:ext cx="8325172" cy="779462"/>
          </a:xfrm>
        </p:spPr>
        <p:txBody>
          <a:bodyPr/>
          <a:lstStyle/>
          <a:p>
            <a:r>
              <a:rPr lang="fi-FI" dirty="0" smtClean="0"/>
              <a:t>Esimerkki. Osittaiselta hoitovapaalta kokoaikatyöhön</a:t>
            </a:r>
          </a:p>
        </p:txBody>
      </p:sp>
      <p:sp>
        <p:nvSpPr>
          <p:cNvPr id="67587" name="Sisällön paikkamerkki 2"/>
          <p:cNvSpPr>
            <a:spLocks noGrp="1"/>
          </p:cNvSpPr>
          <p:nvPr>
            <p:ph idx="1"/>
          </p:nvPr>
        </p:nvSpPr>
        <p:spPr>
          <a:xfrm>
            <a:off x="495300" y="1141412"/>
            <a:ext cx="8397180" cy="4663851"/>
          </a:xfrm>
        </p:spPr>
        <p:txBody>
          <a:bodyPr/>
          <a:lstStyle/>
          <a:p>
            <a:r>
              <a:rPr lang="fi-FI" dirty="0" smtClean="0"/>
              <a:t>Saara on ollut osittaisella hoitovapaalla 1.4.2013 – 31.3.2014</a:t>
            </a:r>
          </a:p>
          <a:p>
            <a:pPr lvl="1"/>
            <a:r>
              <a:rPr lang="fi-FI" dirty="0" smtClean="0"/>
              <a:t>Työaika osa-aikatyössä 4 tuntia päivässä</a:t>
            </a:r>
            <a:endParaRPr lang="fi-FI" dirty="0"/>
          </a:p>
          <a:p>
            <a:pPr eaLnBrk="1" hangingPunct="1">
              <a:defRPr/>
            </a:pPr>
            <a:r>
              <a:rPr lang="fi-FI" dirty="0" smtClean="0"/>
              <a:t>Kuukausipalkka </a:t>
            </a:r>
            <a:r>
              <a:rPr lang="fi-FI" dirty="0"/>
              <a:t>osa-aikatyössä 2 </a:t>
            </a:r>
            <a:r>
              <a:rPr lang="fi-FI" dirty="0" smtClean="0"/>
              <a:t>100 € ja kokoaikatyössä 3 500 €</a:t>
            </a:r>
          </a:p>
          <a:p>
            <a:r>
              <a:rPr lang="fi-FI" dirty="0" smtClean="0"/>
              <a:t>Saara </a:t>
            </a:r>
            <a:r>
              <a:rPr lang="fi-FI" dirty="0"/>
              <a:t>pitää </a:t>
            </a:r>
            <a:r>
              <a:rPr lang="fi-FI" dirty="0" smtClean="0"/>
              <a:t>neljä </a:t>
            </a:r>
            <a:r>
              <a:rPr lang="fi-FI" dirty="0"/>
              <a:t>viikkoa lomaa </a:t>
            </a:r>
            <a:r>
              <a:rPr lang="fi-FI" dirty="0" smtClean="0"/>
              <a:t>heinäkuussa 2014. </a:t>
            </a:r>
          </a:p>
          <a:p>
            <a:pPr>
              <a:buFont typeface="Wingdings" pitchFamily="2" charset="2"/>
              <a:buChar char="ü"/>
            </a:pPr>
            <a:r>
              <a:rPr lang="fi-FI" dirty="0" smtClean="0"/>
              <a:t>Miten </a:t>
            </a:r>
            <a:r>
              <a:rPr lang="fi-FI" dirty="0"/>
              <a:t>lomapalkka lasketaan</a:t>
            </a:r>
            <a:r>
              <a:rPr lang="fi-FI" dirty="0" smtClean="0"/>
              <a:t>?</a:t>
            </a:r>
          </a:p>
          <a:p>
            <a:pPr marL="0" indent="0">
              <a:buNone/>
            </a:pPr>
            <a:endParaRPr lang="fi-FI" dirty="0" smtClean="0"/>
          </a:p>
          <a:p>
            <a:pPr>
              <a:buFont typeface="Wingdings" pitchFamily="2" charset="2"/>
              <a:buChar char="Ø"/>
            </a:pPr>
            <a:r>
              <a:rPr lang="fi-FI" dirty="0"/>
              <a:t>Lomapalkka </a:t>
            </a:r>
            <a:r>
              <a:rPr lang="fi-FI" dirty="0" smtClean="0"/>
              <a:t>(osa-aikatyö) 	= 20 </a:t>
            </a:r>
            <a:r>
              <a:rPr lang="fi-FI" dirty="0"/>
              <a:t>x </a:t>
            </a:r>
            <a:r>
              <a:rPr lang="fi-FI" b="1" i="1" dirty="0" smtClean="0"/>
              <a:t>2100</a:t>
            </a:r>
            <a:r>
              <a:rPr lang="fi-FI" dirty="0" smtClean="0"/>
              <a:t> </a:t>
            </a:r>
            <a:r>
              <a:rPr lang="fi-FI" dirty="0"/>
              <a:t>/  23 </a:t>
            </a:r>
            <a:r>
              <a:rPr lang="fi-FI" dirty="0" smtClean="0"/>
              <a:t>	 =  1 826,09 €</a:t>
            </a:r>
            <a:endParaRPr lang="fi-FI" dirty="0"/>
          </a:p>
          <a:p>
            <a:pPr marL="436563" lvl="1" indent="0">
              <a:buNone/>
            </a:pPr>
            <a:endParaRPr lang="fi-FI" dirty="0" smtClean="0"/>
          </a:p>
          <a:p>
            <a:pPr eaLnBrk="1" hangingPunct="1"/>
            <a:r>
              <a:rPr lang="fi-FI" dirty="0" smtClean="0"/>
              <a:t>Tehdyn työajan </a:t>
            </a:r>
            <a:r>
              <a:rPr lang="fi-FI" dirty="0"/>
              <a:t>palkka </a:t>
            </a:r>
            <a:r>
              <a:rPr lang="fi-FI" dirty="0" smtClean="0"/>
              <a:t>	 = </a:t>
            </a:r>
            <a:r>
              <a:rPr lang="fi-FI" dirty="0"/>
              <a:t>3</a:t>
            </a:r>
            <a:r>
              <a:rPr lang="fi-FI" dirty="0" smtClean="0"/>
              <a:t> </a:t>
            </a:r>
            <a:r>
              <a:rPr lang="fi-FI" dirty="0"/>
              <a:t>x </a:t>
            </a:r>
            <a:r>
              <a:rPr lang="fi-FI" b="1" i="1" dirty="0" smtClean="0"/>
              <a:t>3500</a:t>
            </a:r>
            <a:r>
              <a:rPr lang="fi-FI" dirty="0" smtClean="0"/>
              <a:t> </a:t>
            </a:r>
            <a:r>
              <a:rPr lang="fi-FI" dirty="0"/>
              <a:t>/ </a:t>
            </a:r>
            <a:r>
              <a:rPr lang="fi-FI" dirty="0" smtClean="0"/>
              <a:t>23 	 =     456,52 €</a:t>
            </a:r>
          </a:p>
          <a:p>
            <a:pPr eaLnBrk="1" hangingPunct="1"/>
            <a:endParaRPr lang="fi-FI" dirty="0"/>
          </a:p>
          <a:p>
            <a:pPr eaLnBrk="1" hangingPunct="1"/>
            <a:r>
              <a:rPr lang="fi-FI" dirty="0" smtClean="0"/>
              <a:t>Maksettava rahapalkka = 1826,09 + 456,52 	 </a:t>
            </a:r>
            <a:r>
              <a:rPr lang="fi-FI" dirty="0"/>
              <a:t>= </a:t>
            </a:r>
            <a:r>
              <a:rPr lang="fi-FI" dirty="0" smtClean="0"/>
              <a:t>  2 282,61 €</a:t>
            </a:r>
            <a:endParaRPr lang="fi-FI" dirty="0"/>
          </a:p>
          <a:p>
            <a:pPr marL="0" indent="0" eaLnBrk="1" hangingPunct="1">
              <a:buNone/>
            </a:pPr>
            <a:endParaRPr lang="fi-FI" dirty="0"/>
          </a:p>
        </p:txBody>
      </p:sp>
      <p:sp>
        <p:nvSpPr>
          <p:cNvPr id="67588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36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8113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Lomakorvaus työsuhteen päättyessä (VL 17 §) </a:t>
            </a:r>
            <a:br>
              <a:rPr lang="fi-FI" dirty="0" smtClean="0"/>
            </a:br>
            <a:r>
              <a:rPr lang="fi-FI" i="1" dirty="0" smtClean="0"/>
              <a:t/>
            </a:r>
            <a:br>
              <a:rPr lang="fi-FI" i="1" dirty="0" smtClean="0"/>
            </a:br>
            <a:endParaRPr lang="fi-FI" dirty="0" smtClean="0"/>
          </a:p>
        </p:txBody>
      </p:sp>
      <p:sp>
        <p:nvSpPr>
          <p:cNvPr id="68611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7025" lvl="1" indent="-327025">
              <a:buFontTx/>
              <a:buChar char="•"/>
            </a:pPr>
            <a:r>
              <a:rPr lang="fi-FI" sz="2100" dirty="0" smtClean="0"/>
              <a:t>Lomakorvaus maksetaan pitämättä jääneiltä lomapäiviltä </a:t>
            </a:r>
            <a:endParaRPr lang="fi-FI" sz="2100" dirty="0"/>
          </a:p>
          <a:p>
            <a:r>
              <a:rPr lang="fi-FI" dirty="0" smtClean="0"/>
              <a:t>Lomakorvaus lasketaan noudattaen soveltuvin osin, mitä 9—12 §:ssä säädetään vuosilomapalkasta</a:t>
            </a:r>
            <a:endParaRPr lang="fi-FI" i="1" dirty="0" smtClean="0"/>
          </a:p>
          <a:p>
            <a:pPr lvl="1"/>
            <a:r>
              <a:rPr lang="fi-FI" dirty="0" smtClean="0"/>
              <a:t>Työehtosopimuksella voidaan sopia lomakorvauksen laskemisesta</a:t>
            </a:r>
          </a:p>
          <a:p>
            <a:pPr lvl="1"/>
            <a:r>
              <a:rPr lang="fi-FI" dirty="0"/>
              <a:t>Yhden vuoden sääntö ja yhteenlaskusääntö otettava huomioon</a:t>
            </a:r>
          </a:p>
          <a:p>
            <a:endParaRPr lang="fi-FI" i="1" dirty="0" smtClean="0"/>
          </a:p>
          <a:p>
            <a:r>
              <a:rPr lang="fi-FI" b="1" i="1" dirty="0" smtClean="0"/>
              <a:t>Lomapäivän palkka lasketaan käyttämällä viikkopalkkaisilla jakajaa 6 ja kuukausipalkkaisilla jakajaa 25 (VL 17.3 §)</a:t>
            </a:r>
            <a:endParaRPr lang="fi-FI" b="1" dirty="0" smtClean="0"/>
          </a:p>
          <a:p>
            <a:endParaRPr lang="fi-FI" dirty="0" smtClean="0"/>
          </a:p>
          <a:p>
            <a:pPr>
              <a:buFont typeface="Wingdings" pitchFamily="2" charset="2"/>
              <a:buChar char="Ø"/>
            </a:pPr>
            <a:r>
              <a:rPr lang="fi-FI" dirty="0" smtClean="0"/>
              <a:t>Jos kuukausipalkka on 4 000 € ja korvattavia lomapäiviä on 10</a:t>
            </a:r>
          </a:p>
          <a:p>
            <a:pPr lvl="1"/>
            <a:r>
              <a:rPr lang="fi-FI" sz="2000" dirty="0" smtClean="0"/>
              <a:t>Lomakorvaus = 10 x (4000 / 25) = 1 </a:t>
            </a:r>
            <a:r>
              <a:rPr lang="fi-FI" sz="2000" smtClean="0"/>
              <a:t>600 euroa</a:t>
            </a:r>
            <a:endParaRPr lang="fi-FI" sz="2000" dirty="0" smtClean="0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381FD-A1AD-4615-8986-66E7E8133D45}" type="slidenum">
              <a:rPr lang="fi-FI" smtClean="0"/>
              <a:pPr>
                <a:defRPr/>
              </a:pPr>
              <a:t>37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5610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15363" name="Alatunnisteen paikkamerk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dirty="0" smtClean="0"/>
              <a:t>Antti Kondelin</a:t>
            </a:r>
          </a:p>
        </p:txBody>
      </p:sp>
      <p:sp>
        <p:nvSpPr>
          <p:cNvPr id="15364" name="Dian numeron paikkamerkki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06A21C-5702-4531-843E-44ED741B55DD}" type="slidenum">
              <a:rPr lang="fi-FI" sz="800" smtClean="0"/>
              <a:pPr eaLnBrk="1" hangingPunct="1"/>
              <a:t>4</a:t>
            </a:fld>
            <a:endParaRPr lang="fi-FI" sz="800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/>
            <a:r>
              <a:rPr lang="fi-FI" dirty="0" smtClean="0"/>
              <a:t>Työkyvyttömyys ja vuosiloma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1413"/>
            <a:ext cx="8193088" cy="4664075"/>
          </a:xfrm>
        </p:spPr>
        <p:txBody>
          <a:bodyPr/>
          <a:lstStyle/>
          <a:p>
            <a:pPr marL="342900" indent="-342900" defTabSz="914400" eaLnBrk="1" hangingPunct="1">
              <a:defRPr/>
            </a:pPr>
            <a:r>
              <a:rPr lang="fi-FI" dirty="0" smtClean="0">
                <a:cs typeface="Arial" charset="0"/>
              </a:rPr>
              <a:t>Sairausajan palkanmaksun edellytyksenä oleva työkyvyttömyys</a:t>
            </a:r>
          </a:p>
          <a:p>
            <a:pPr marL="725488" lvl="1" indent="-342900" defTabSz="914400" eaLnBrk="1" hangingPunct="1">
              <a:defRPr/>
            </a:pPr>
            <a:r>
              <a:rPr lang="fi-FI" dirty="0" smtClean="0">
                <a:ea typeface="+mn-ea"/>
                <a:cs typeface="+mn-cs"/>
              </a:rPr>
              <a:t>Työntekijän tulee olla sairauden, tapaturman tai synnytyksen vuoksi estynyt tekemään työtään tai siihen läheisesti verrattavaa työtä</a:t>
            </a:r>
          </a:p>
          <a:p>
            <a:pPr marL="725488" lvl="1" indent="-342900" defTabSz="914400" eaLnBrk="1" hangingPunct="1">
              <a:defRPr/>
            </a:pPr>
            <a:r>
              <a:rPr lang="fi-FI" dirty="0" smtClean="0"/>
              <a:t>Lääkärintodistuksessa esitetyn lääketieteellisen selvityksen perusteella</a:t>
            </a:r>
          </a:p>
          <a:p>
            <a:pPr marL="342900" indent="-342900" defTabSz="914400" eaLnBrk="1" hangingPunct="1">
              <a:defRPr/>
            </a:pPr>
            <a:r>
              <a:rPr lang="fi-FI" dirty="0" smtClean="0"/>
              <a:t>Loman siirto-oikeutta ei ole, jos työnantajalla ei ole sairausajan palkanmaksuvelvollisuutta</a:t>
            </a:r>
          </a:p>
          <a:p>
            <a:pPr marL="725488" lvl="1" indent="-342900" defTabSz="914400" eaLnBrk="1" hangingPunct="1">
              <a:defRPr/>
            </a:pPr>
            <a:r>
              <a:rPr lang="fi-FI" dirty="0" smtClean="0"/>
              <a:t>Työntekijä on aiheuttanut sairauden tai tapaturman tahallisesti rikollisella toiminnalla, kevytmielisellä elämällä tai muulla törkeällä  tuottamuksella</a:t>
            </a:r>
          </a:p>
          <a:p>
            <a:pPr marL="725488" lvl="1" indent="-342900" defTabSz="914400" eaLnBrk="1" hangingPunct="1">
              <a:defRPr/>
            </a:pPr>
            <a:r>
              <a:rPr lang="fi-FI" altLang="fi-FI" dirty="0"/>
              <a:t>P</a:t>
            </a:r>
            <a:r>
              <a:rPr lang="fi-FI" altLang="fi-FI" dirty="0" smtClean="0"/>
              <a:t>äihtymys</a:t>
            </a:r>
            <a:r>
              <a:rPr lang="fi-FI" altLang="fi-FI" dirty="0"/>
              <a:t>, huumeet, tappelu, </a:t>
            </a:r>
            <a:r>
              <a:rPr lang="fi-FI" altLang="fi-FI" dirty="0" smtClean="0"/>
              <a:t>lyöminen</a:t>
            </a:r>
            <a:r>
              <a:rPr lang="fi-FI" altLang="fi-FI" dirty="0"/>
              <a:t>, </a:t>
            </a:r>
            <a:r>
              <a:rPr lang="fi-FI" altLang="fi-FI" dirty="0" smtClean="0"/>
              <a:t>jne.</a:t>
            </a:r>
            <a:endParaRPr lang="fi-FI" dirty="0" smtClean="0"/>
          </a:p>
          <a:p>
            <a:pPr marL="725488" lvl="1" indent="-342900" defTabSz="914400" eaLnBrk="1" hangingPunct="1">
              <a:defRPr/>
            </a:pPr>
            <a:r>
              <a:rPr lang="fi-FI" dirty="0" smtClean="0"/>
              <a:t>Kosmeettinen toimenpide, sterilisaatio, lapsettomuuden hoito tms.</a:t>
            </a:r>
          </a:p>
          <a:p>
            <a:pPr lvl="1"/>
            <a:r>
              <a:rPr lang="fi-FI" dirty="0" smtClean="0"/>
              <a:t>Diagnoosi </a:t>
            </a:r>
            <a:r>
              <a:rPr lang="fi-FI" dirty="0" err="1"/>
              <a:t>exhaustio</a:t>
            </a:r>
            <a:r>
              <a:rPr lang="fi-FI" dirty="0"/>
              <a:t> (</a:t>
            </a:r>
            <a:r>
              <a:rPr lang="fi-FI" dirty="0" smtClean="0"/>
              <a:t>Z-koodi) ilman lisäselvityksiä</a:t>
            </a:r>
          </a:p>
        </p:txBody>
      </p:sp>
    </p:spTree>
    <p:extLst>
      <p:ext uri="{BB962C8B-B14F-4D97-AF65-F5344CB8AC3E}">
        <p14:creationId xmlns:p14="http://schemas.microsoft.com/office/powerpoint/2010/main" val="3318847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Päihtymys </a:t>
            </a:r>
            <a:r>
              <a:rPr lang="fi-FI" dirty="0"/>
              <a:t>- Sairausajan palkka </a:t>
            </a:r>
            <a:r>
              <a:rPr lang="fi-FI" dirty="0" smtClean="0"/>
              <a:t>(TT:2012-59)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052736"/>
            <a:ext cx="8325172" cy="4968551"/>
          </a:xfrm>
        </p:spPr>
        <p:txBody>
          <a:bodyPr/>
          <a:lstStyle/>
          <a:p>
            <a:r>
              <a:rPr lang="fi-FI" sz="2000" dirty="0"/>
              <a:t>Työntekijä oli päivän mittaan nauttinut eri paikoissa </a:t>
            </a:r>
            <a:r>
              <a:rPr lang="fi-FI" sz="2000" b="1" i="1" dirty="0"/>
              <a:t>kuusi pulloa keskiolutta</a:t>
            </a:r>
            <a:r>
              <a:rPr lang="fi-FI" sz="2000" dirty="0"/>
              <a:t>. Palatessaan polkupyörällä kotiin hän oli kaatunut satuttaen olkapäänsä. </a:t>
            </a:r>
            <a:endParaRPr lang="fi-FI" sz="2000" dirty="0" smtClean="0"/>
          </a:p>
          <a:p>
            <a:pPr lvl="1"/>
            <a:r>
              <a:rPr lang="fi-FI" sz="1700" b="1" i="1" dirty="0" smtClean="0"/>
              <a:t>Työnantaja</a:t>
            </a:r>
            <a:r>
              <a:rPr lang="fi-FI" sz="1700" dirty="0" smtClean="0"/>
              <a:t> </a:t>
            </a:r>
            <a:r>
              <a:rPr lang="fi-FI" sz="1700" dirty="0"/>
              <a:t>oli kieltäytynyt mak­samasta työntekijälle tapaturmavammasta aiheutuneen työkyvyttömyyden ajalta sairausajan palkkaa </a:t>
            </a:r>
            <a:r>
              <a:rPr lang="fi-FI" sz="1700" b="1" i="1" dirty="0"/>
              <a:t>katsoen työntekijän aiheuttaneen työkyvyttömyytensä törkeällä tuottamuksella</a:t>
            </a:r>
            <a:r>
              <a:rPr lang="fi-FI" sz="1700" dirty="0"/>
              <a:t>.</a:t>
            </a:r>
          </a:p>
          <a:p>
            <a:r>
              <a:rPr lang="fi-FI" sz="2000" dirty="0"/>
              <a:t>Vaikka työntekijä oli ollut nauttimansa alkoholin määrän johdosta ainakin jossakin määrin alkoholin vaikutuksen alainen, </a:t>
            </a:r>
            <a:r>
              <a:rPr lang="fi-FI" sz="2000" b="1" i="1" dirty="0"/>
              <a:t>ei</a:t>
            </a:r>
            <a:r>
              <a:rPr lang="fi-FI" sz="2000" dirty="0"/>
              <a:t> </a:t>
            </a:r>
            <a:r>
              <a:rPr lang="fi-FI" sz="2000" b="1" i="1" dirty="0"/>
              <a:t>hänen ollut kuitenkaan näytetty olleen alkoholin nauttimi­sen vuoksi sellaisessa tilassa</a:t>
            </a:r>
            <a:r>
              <a:rPr lang="fi-FI" sz="2000" dirty="0"/>
              <a:t>, että hänen olisi tullut harkinnan jälkeen päätyä siihen, että pol­kupyörällä ajamaan lähtemisestä aiheutuisi todennäköisesti tapaturmanvaara itselle tai muil­le. </a:t>
            </a:r>
            <a:endParaRPr lang="fi-FI" sz="2000" dirty="0" smtClean="0"/>
          </a:p>
          <a:p>
            <a:pPr lvl="1"/>
            <a:r>
              <a:rPr lang="fi-FI" sz="1700" dirty="0" smtClean="0"/>
              <a:t>Työntekijän </a:t>
            </a:r>
            <a:r>
              <a:rPr lang="fi-FI" sz="1700" dirty="0"/>
              <a:t>muukaan toiminta ennen tapaturmaa tai sen jälkeen ei osoittanut tapaturman johtuneen työntekijän törkeästä huolimattomuudesta tai päihtymystilasta. </a:t>
            </a:r>
            <a:endParaRPr lang="fi-FI" sz="17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fi-FI" sz="2000" b="1" i="1" dirty="0" smtClean="0"/>
              <a:t>Työntekijällä </a:t>
            </a:r>
            <a:r>
              <a:rPr lang="fi-FI" sz="2000" b="1" i="1" dirty="0"/>
              <a:t>oli siten oikeus vaatimaansa sairausajan palkkaan</a:t>
            </a:r>
            <a:r>
              <a:rPr lang="fi-FI" sz="2000" b="1" i="1" dirty="0" smtClean="0"/>
              <a:t>.</a:t>
            </a:r>
            <a:endParaRPr lang="fi-FI" sz="2000" b="1" i="1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9957F1-5D87-4599-BC23-A768B6FB0870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4794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Alkoholin väärinkäyttö – sairausajan palkka </a:t>
            </a:r>
            <a:r>
              <a:rPr lang="fi-FI" altLang="fi-FI" sz="1800" dirty="0"/>
              <a:t>(TT:2008-61</a:t>
            </a:r>
            <a:r>
              <a:rPr lang="fi-FI" altLang="fi-FI" sz="1800" dirty="0" smtClean="0"/>
              <a:t>)</a:t>
            </a:r>
            <a:endParaRPr lang="fi-FI" sz="1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300" y="1412776"/>
            <a:ext cx="8193088" cy="4608511"/>
          </a:xfrm>
        </p:spPr>
        <p:txBody>
          <a:bodyPr/>
          <a:lstStyle/>
          <a:p>
            <a:r>
              <a:rPr lang="fi-FI" altLang="fi-FI" dirty="0" smtClean="0"/>
              <a:t>Työntekijä oli ilmoittanut työnantajalle työhön tulemisensa esteeksi </a:t>
            </a:r>
            <a:r>
              <a:rPr lang="fi-FI" altLang="fi-FI" dirty="0"/>
              <a:t>edeltäneen talvilomaviikon aikana tapahtuneen runsaan alkoholin käytön</a:t>
            </a:r>
          </a:p>
          <a:p>
            <a:pPr lvl="1"/>
            <a:r>
              <a:rPr lang="fi-FI" altLang="fi-FI" dirty="0"/>
              <a:t>Lääkärintodistuksessa ensisijaiseksi työkyvyttömyyden syyksi oli merkitty masennus</a:t>
            </a:r>
          </a:p>
          <a:p>
            <a:pPr lvl="1"/>
            <a:r>
              <a:rPr lang="fi-FI" dirty="0"/>
              <a:t>Muina työkykyyn vaikuttavina sairauksina lääkärintodistuksissa oli ilmoitettu tautiluokituksen koodit, jotka viittasivat alkoholin käytön seurauksiin</a:t>
            </a:r>
          </a:p>
          <a:p>
            <a:pPr lvl="1"/>
            <a:r>
              <a:rPr lang="fi-FI" dirty="0"/>
              <a:t>Työnantajan näkemyksen työntekijä oli mukaan aiheuttanut työkyvyttömyytensä kevytmielisellä elämällä</a:t>
            </a:r>
            <a:endParaRPr lang="fi-FI" altLang="fi-FI" dirty="0"/>
          </a:p>
          <a:p>
            <a:pPr>
              <a:buFont typeface="Wingdings" panose="05000000000000000000" pitchFamily="2" charset="2"/>
              <a:buChar char="ü"/>
            </a:pPr>
            <a:r>
              <a:rPr lang="fi-FI" altLang="fi-FI" b="1" i="1" dirty="0" smtClean="0"/>
              <a:t>Työnantaja </a:t>
            </a:r>
            <a:r>
              <a:rPr lang="fi-FI" altLang="fi-FI" b="1" i="1" dirty="0"/>
              <a:t>oli velvollinen maksamaan työntekijälle vaaditun sairausajan palkan</a:t>
            </a:r>
          </a:p>
          <a:p>
            <a:pPr lvl="1"/>
            <a:r>
              <a:rPr lang="fi-FI" altLang="fi-FI" b="1" i="1" dirty="0" smtClean="0"/>
              <a:t>Koska </a:t>
            </a:r>
            <a:r>
              <a:rPr lang="fi-FI" altLang="fi-FI" b="1" i="1" dirty="0"/>
              <a:t>työntekijän työkyvyttömyys oli lääkärintodistusten mukaan johtunut ensisijaisesti sairaudeksi luokiteltavaksi </a:t>
            </a:r>
            <a:r>
              <a:rPr lang="fi-FI" altLang="fi-FI" b="1" i="1" dirty="0" smtClean="0"/>
              <a:t>masennuksesta</a:t>
            </a:r>
            <a:r>
              <a:rPr lang="fi-FI" altLang="fi-FI" dirty="0" smtClean="0"/>
              <a:t>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4.2.2014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Antti Kondelin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9957F1-5D87-4599-BC23-A768B6FB0870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798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altLang="fi-FI" smtClean="0"/>
              <a:t>4.2.2014</a:t>
            </a:r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altLang="fi-FI"/>
              <a:t>Antti Kondelin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DA1D-1D7B-4C1B-923F-FC1EBC8BD4D3}" type="slidenum">
              <a:rPr lang="fi-FI" altLang="fi-FI"/>
              <a:pPr/>
              <a:t>7</a:t>
            </a:fld>
            <a:endParaRPr lang="fi-FI" altLang="fi-FI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804672"/>
            <a:r>
              <a:rPr lang="fi-FI" altLang="fi-FI" dirty="0" smtClean="0"/>
              <a:t>Haimatulehdus </a:t>
            </a:r>
            <a:r>
              <a:rPr lang="fi-FI" altLang="fi-FI" dirty="0"/>
              <a:t>loma aikana – sairausajan palkka (TT:2005-59)</a:t>
            </a:r>
            <a:br>
              <a:rPr lang="fi-FI" altLang="fi-FI" dirty="0"/>
            </a:br>
            <a:endParaRPr lang="fi-FI" altLang="fi-FI" dirty="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4714" y="1268760"/>
            <a:ext cx="8354098" cy="4641820"/>
          </a:xfrm>
        </p:spPr>
        <p:txBody>
          <a:bodyPr/>
          <a:lstStyle/>
          <a:p>
            <a:pPr marL="271208" indent="-252857" defTabSz="804672"/>
            <a:r>
              <a:rPr lang="fi-FI" dirty="0" smtClean="0"/>
              <a:t>Työntekijä </a:t>
            </a:r>
            <a:r>
              <a:rPr lang="fi-FI" dirty="0"/>
              <a:t>oli vuosilomalla ollessaan nauttinut alkoholia ja sairastunut haimatulehdukseen, minkä johdosta hän oli ollut työkyvytön vielä vuosilomansa päättymisen </a:t>
            </a:r>
            <a:r>
              <a:rPr lang="fi-FI" dirty="0" smtClean="0"/>
              <a:t>jälkeen</a:t>
            </a:r>
          </a:p>
          <a:p>
            <a:pPr marL="653796" lvl="1" indent="-252857" defTabSz="804672"/>
            <a:r>
              <a:rPr lang="fi-FI" dirty="0" smtClean="0"/>
              <a:t>Työntekijän </a:t>
            </a:r>
            <a:r>
              <a:rPr lang="fi-FI" dirty="0"/>
              <a:t>työkyvyttömyyden aiheuttaneella sairaudella oli ollut yhteys hänen kesäloman aikaiseen </a:t>
            </a:r>
            <a:r>
              <a:rPr lang="fi-FI" dirty="0" smtClean="0"/>
              <a:t>alkoholinkäyttöönsä</a:t>
            </a:r>
          </a:p>
          <a:p>
            <a:pPr marL="653796" lvl="1" indent="-252857" defTabSz="804672"/>
            <a:r>
              <a:rPr lang="fi-FI" dirty="0"/>
              <a:t>Työntekijän alkoholin nauttiminen oli kuitenkin tapahtunut yli viikkoa ennen kesäloman päättymistä ja siten ajankohtana, jolloin alkoholin runsaskaan nauttiminen ei yleensä vaikuta haitallisesti loman jälkeiseen </a:t>
            </a:r>
            <a:r>
              <a:rPr lang="fi-FI" dirty="0" smtClean="0"/>
              <a:t>työkykyyn</a:t>
            </a:r>
            <a:r>
              <a:rPr lang="fi-FI" dirty="0"/>
              <a:t> </a:t>
            </a:r>
            <a:endParaRPr lang="fi-FI" dirty="0" smtClean="0"/>
          </a:p>
          <a:p>
            <a:pPr marL="361251" indent="-342900" defTabSz="804672">
              <a:buFont typeface="Wingdings" panose="05000000000000000000" pitchFamily="2" charset="2"/>
              <a:buChar char="ü"/>
            </a:pPr>
            <a:r>
              <a:rPr lang="fi-FI" b="1" i="1" dirty="0"/>
              <a:t>Työntekijällä oli </a:t>
            </a:r>
            <a:r>
              <a:rPr lang="fi-FI" b="1" i="1" dirty="0" smtClean="0"/>
              <a:t>oikeus </a:t>
            </a:r>
            <a:r>
              <a:rPr lang="fi-FI" b="1" i="1" dirty="0"/>
              <a:t>sairausajan palkkaan</a:t>
            </a:r>
            <a:endParaRPr lang="fi-FI" altLang="fi-FI" b="1" i="1" dirty="0"/>
          </a:p>
          <a:p>
            <a:pPr marL="653796" lvl="1" indent="-252857" defTabSz="804672"/>
            <a:r>
              <a:rPr lang="fi-FI" b="1" i="1" dirty="0" smtClean="0"/>
              <a:t>Sairastuminen </a:t>
            </a:r>
            <a:r>
              <a:rPr lang="fi-FI" b="1" i="1" dirty="0"/>
              <a:t>ei kuitenkaan ollut ollut ennustettavissa niin suurella todennäköisyydellä</a:t>
            </a:r>
            <a:r>
              <a:rPr lang="fi-FI" dirty="0"/>
              <a:t>, että työntekijän olisi voitu katsoa työehtosopimuksessa tarkoitetulla tavalla kevytmielisellä elämällään tai muulla törkeällä tuottamuksellaan aiheuttaneet työkyvyttömyyteen johtaneen </a:t>
            </a:r>
            <a:r>
              <a:rPr lang="fi-FI" dirty="0" smtClean="0"/>
              <a:t>sairautensa</a:t>
            </a:r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505206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17411" name="Alatunnisteen paikkamerk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dirty="0" smtClean="0"/>
              <a:t>Antti Kondelin</a:t>
            </a:r>
          </a:p>
        </p:txBody>
      </p:sp>
      <p:sp>
        <p:nvSpPr>
          <p:cNvPr id="17412" name="Dian numeron paikkamerkki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AD816C7-636A-4F7E-8A51-B6C64219F2E2}" type="slidenum">
              <a:rPr lang="fi-FI" sz="800" smtClean="0"/>
              <a:pPr eaLnBrk="1" hangingPunct="1"/>
              <a:t>8</a:t>
            </a:fld>
            <a:endParaRPr lang="fi-FI" sz="800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/>
            <a:r>
              <a:rPr lang="fi-FI" smtClean="0"/>
              <a:t>Pyyntö loman siirtämiseksi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1413"/>
            <a:ext cx="8193088" cy="4879875"/>
          </a:xfrm>
        </p:spPr>
        <p:txBody>
          <a:bodyPr/>
          <a:lstStyle/>
          <a:p>
            <a:pPr marL="342900" indent="-342900" defTabSz="914400" eaLnBrk="1" hangingPunct="1">
              <a:defRPr/>
            </a:pPr>
            <a:r>
              <a:rPr lang="fi-FI" dirty="0" smtClean="0">
                <a:cs typeface="Arial" charset="0"/>
              </a:rPr>
              <a:t>Loman siirtyy työntekijän nimenomaisesta pyynnöstä</a:t>
            </a:r>
          </a:p>
          <a:p>
            <a:pPr marL="725488" lvl="1" indent="-342900" defTabSz="914400" eaLnBrk="1" hangingPunct="1">
              <a:defRPr/>
            </a:pPr>
            <a:r>
              <a:rPr lang="fi-FI" dirty="0" smtClean="0">
                <a:cs typeface="Arial" charset="0"/>
              </a:rPr>
              <a:t>Loman </a:t>
            </a:r>
            <a:r>
              <a:rPr lang="fi-FI" dirty="0">
                <a:cs typeface="Arial" charset="0"/>
              </a:rPr>
              <a:t>siirtämistä pyydettävä ennen loman alkua, jos työntekijä on sairaana loman alkaessa</a:t>
            </a:r>
          </a:p>
          <a:p>
            <a:pPr marL="342900" indent="-342900" defTabSz="914400" eaLnBrk="1" hangingPunct="1">
              <a:defRPr/>
            </a:pPr>
            <a:r>
              <a:rPr lang="fi-FI" dirty="0">
                <a:cs typeface="Arial" charset="0"/>
              </a:rPr>
              <a:t>Jos työntekijä sairastuu loman aikana, loman siirtoa on pyydettävä ilman aiheetonta viivytystä</a:t>
            </a:r>
          </a:p>
          <a:p>
            <a:pPr marL="836613" lvl="1" indent="-381000" defTabSz="914400" eaLnBrk="1" hangingPunct="1">
              <a:defRPr/>
            </a:pPr>
            <a:r>
              <a:rPr lang="fi-FI" dirty="0" smtClean="0"/>
              <a:t>Pelkkä </a:t>
            </a:r>
            <a:r>
              <a:rPr lang="fi-FI" dirty="0"/>
              <a:t>lääkärintodistuksen toimittaminen työnantajalle ei </a:t>
            </a:r>
            <a:r>
              <a:rPr lang="fi-FI" dirty="0" smtClean="0"/>
              <a:t>enää riitä </a:t>
            </a:r>
            <a:endParaRPr lang="fi-FI" dirty="0"/>
          </a:p>
          <a:p>
            <a:pPr marL="836613" lvl="1" indent="-381000" defTabSz="914400" eaLnBrk="1" hangingPunct="1">
              <a:defRPr/>
            </a:pPr>
            <a:r>
              <a:rPr lang="fi-FI" dirty="0" smtClean="0"/>
              <a:t>Uhalla</a:t>
            </a:r>
            <a:r>
              <a:rPr lang="fi-FI" dirty="0"/>
              <a:t>, että loma siirtyy ilmoituspäivästä</a:t>
            </a:r>
          </a:p>
          <a:p>
            <a:pPr marL="836613" lvl="1" indent="-381000" defTabSz="914400" eaLnBrk="1" hangingPunct="1">
              <a:defRPr/>
            </a:pPr>
            <a:r>
              <a:rPr lang="fi-FI" dirty="0"/>
              <a:t>Henkilökohtaisesti esimiehelle, tekstiviesti työtoverille ei kelpaa </a:t>
            </a:r>
            <a:r>
              <a:rPr lang="fi-FI" sz="1100" dirty="0"/>
              <a:t>(TT:2010-3)</a:t>
            </a:r>
          </a:p>
          <a:p>
            <a:pPr marL="342900" indent="-342900" defTabSz="914400" eaLnBrk="1" hangingPunct="1">
              <a:defRPr/>
            </a:pPr>
            <a:r>
              <a:rPr lang="fi-FI" dirty="0" smtClean="0"/>
              <a:t>Siirtopyyntö </a:t>
            </a:r>
            <a:r>
              <a:rPr lang="fi-FI" dirty="0"/>
              <a:t>viivytyksettä, koska työnantajalla tulee </a:t>
            </a:r>
            <a:r>
              <a:rPr lang="fi-FI" dirty="0" smtClean="0"/>
              <a:t>olla</a:t>
            </a:r>
          </a:p>
          <a:p>
            <a:pPr marL="725488" lvl="1" indent="-342900" defTabSz="914400" eaLnBrk="1" hangingPunct="1">
              <a:defRPr/>
            </a:pPr>
            <a:r>
              <a:rPr lang="fi-FI" dirty="0" smtClean="0"/>
              <a:t>Mahdollisuus </a:t>
            </a:r>
            <a:r>
              <a:rPr lang="fi-FI" dirty="0"/>
              <a:t>osoittaa toisen lääkärin </a:t>
            </a:r>
            <a:r>
              <a:rPr lang="fi-FI" dirty="0" smtClean="0"/>
              <a:t>tarkastettavaksi</a:t>
            </a:r>
          </a:p>
          <a:p>
            <a:pPr marL="725488" lvl="1" indent="-342900" defTabSz="914400" eaLnBrk="1" hangingPunct="1">
              <a:defRPr/>
            </a:pPr>
            <a:r>
              <a:rPr lang="fi-FI" dirty="0" smtClean="0"/>
              <a:t>Mahdollisuus osoittaa korvaavaa työtä</a:t>
            </a:r>
          </a:p>
          <a:p>
            <a:pPr defTabSz="914400" eaLnBrk="1" hangingPunct="1">
              <a:buFont typeface="Wingdings" pitchFamily="2" charset="2"/>
              <a:buChar char="ü"/>
              <a:defRPr/>
            </a:pPr>
            <a:r>
              <a:rPr lang="fi-FI" b="1" i="1" dirty="0" smtClean="0"/>
              <a:t>Työnantajan tulee antaa työntekijöille selkeät ohjeet siitä, miten ja kenelle loma-ajalle osuvista sairauspoissaoloista ilmoitetaan </a:t>
            </a:r>
          </a:p>
        </p:txBody>
      </p:sp>
    </p:spTree>
    <p:extLst>
      <p:ext uri="{BB962C8B-B14F-4D97-AF65-F5344CB8AC3E}">
        <p14:creationId xmlns:p14="http://schemas.microsoft.com/office/powerpoint/2010/main" val="2672580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smtClean="0"/>
              <a:t>4.2.2014</a:t>
            </a:r>
          </a:p>
        </p:txBody>
      </p:sp>
      <p:sp>
        <p:nvSpPr>
          <p:cNvPr id="17411" name="Alatunnisteen paikkamerk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i-FI" sz="800" dirty="0" smtClean="0"/>
              <a:t>Antti Kondelin</a:t>
            </a:r>
          </a:p>
        </p:txBody>
      </p:sp>
      <p:sp>
        <p:nvSpPr>
          <p:cNvPr id="17412" name="Dian numeron paikkamerkki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312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AD816C7-636A-4F7E-8A51-B6C64219F2E2}" type="slidenum">
              <a:rPr lang="fi-FI" sz="800" smtClean="0"/>
              <a:pPr eaLnBrk="1" hangingPunct="1"/>
              <a:t>9</a:t>
            </a:fld>
            <a:endParaRPr lang="fi-FI" sz="800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/>
            <a:r>
              <a:rPr lang="fi-FI" dirty="0" smtClean="0"/>
              <a:t>Millainen ohjeistus työnantajan tulisi antaa? 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1413"/>
            <a:ext cx="8325172" cy="4807867"/>
          </a:xfrm>
        </p:spPr>
        <p:txBody>
          <a:bodyPr/>
          <a:lstStyle/>
          <a:p>
            <a:pPr marL="457200" indent="-457200" defTabSz="914400" eaLnBrk="1" hangingPunct="1">
              <a:buFont typeface="+mj-lt"/>
              <a:buAutoNum type="alphaLcParenR"/>
              <a:defRPr/>
            </a:pPr>
            <a:r>
              <a:rPr lang="fi-FI" dirty="0" smtClean="0"/>
              <a:t>Siirtopyynnössä tarpeelliset tiedot</a:t>
            </a:r>
          </a:p>
          <a:p>
            <a:pPr lvl="1" defTabSz="914400" eaLnBrk="1" hangingPunct="1">
              <a:defRPr/>
            </a:pPr>
            <a:r>
              <a:rPr lang="fi-FI" dirty="0" smtClean="0"/>
              <a:t>Työkyvyttömyyden syy, alkamispäivä ja kesto, missä työntekijä on</a:t>
            </a:r>
          </a:p>
          <a:p>
            <a:pPr marL="457200" indent="-457200" defTabSz="914400" eaLnBrk="1" hangingPunct="1">
              <a:buFont typeface="+mj-lt"/>
              <a:buAutoNum type="alphaLcParenR"/>
              <a:defRPr/>
            </a:pPr>
            <a:r>
              <a:rPr lang="fi-FI" dirty="0"/>
              <a:t>Kenelle siirtopyyntö osoitetaan esim. yrityksen loma-aikoina </a:t>
            </a:r>
          </a:p>
          <a:p>
            <a:pPr lvl="1" defTabSz="914400" eaLnBrk="1" hangingPunct="1">
              <a:defRPr/>
            </a:pPr>
            <a:r>
              <a:rPr lang="fi-FI" dirty="0"/>
              <a:t>Vastuuhenkilön tulee olla tiedossa ja tavoitettavissa</a:t>
            </a:r>
          </a:p>
          <a:p>
            <a:pPr lvl="1" defTabSz="914400" eaLnBrk="1" hangingPunct="1">
              <a:defRPr/>
            </a:pPr>
            <a:r>
              <a:rPr lang="fi-FI" dirty="0"/>
              <a:t>Siirtopyynnöt voidaan keskittää yhteen puhelinnumeroon tai sähköpostiosoitteeseen, josta ne välitetään edelleen vastuuhenkilöille</a:t>
            </a:r>
          </a:p>
          <a:p>
            <a:pPr lvl="1" defTabSz="914400" eaLnBrk="1" hangingPunct="1">
              <a:defRPr/>
            </a:pPr>
            <a:r>
              <a:rPr lang="fi-FI" dirty="0"/>
              <a:t>Loman siirtymistä ja sairausajan palkkaa koskeva päätös voidaan tehdä loman päätyttyä, kun lääkärintodistus on toimitettu </a:t>
            </a:r>
          </a:p>
          <a:p>
            <a:pPr lvl="2" defTabSz="914400" eaLnBrk="1" hangingPunct="1">
              <a:defRPr/>
            </a:pPr>
            <a:r>
              <a:rPr lang="fi-FI" dirty="0"/>
              <a:t>Siirtopyynnön yhteydessä ei välttämättä tarvitse kertoa diagnoosia</a:t>
            </a:r>
          </a:p>
          <a:p>
            <a:pPr marL="457200" indent="-457200" defTabSz="914400" eaLnBrk="1" hangingPunct="1">
              <a:buFont typeface="+mj-lt"/>
              <a:buAutoNum type="alphaLcParenR" startAt="2"/>
              <a:defRPr/>
            </a:pPr>
            <a:r>
              <a:rPr lang="fi-FI" dirty="0"/>
              <a:t>Millä </a:t>
            </a:r>
            <a:r>
              <a:rPr lang="fi-FI" dirty="0" smtClean="0"/>
              <a:t>tavalla siirtopyyntö </a:t>
            </a:r>
            <a:r>
              <a:rPr lang="fi-FI" dirty="0"/>
              <a:t>voidaan tehdä </a:t>
            </a:r>
            <a:r>
              <a:rPr lang="fi-FI" dirty="0" smtClean="0"/>
              <a:t>ja mihin osoitetaan</a:t>
            </a:r>
            <a:endParaRPr lang="fi-FI" dirty="0"/>
          </a:p>
          <a:p>
            <a:pPr lvl="1" defTabSz="914400" eaLnBrk="1" hangingPunct="1">
              <a:defRPr/>
            </a:pPr>
            <a:r>
              <a:rPr lang="fi-FI" dirty="0"/>
              <a:t>Puhelimitse, tekstiviestillä tai sähköpostitse (numero / </a:t>
            </a:r>
            <a:r>
              <a:rPr lang="fi-FI" dirty="0" err="1"/>
              <a:t>sp-osoite</a:t>
            </a:r>
            <a:r>
              <a:rPr lang="fi-FI" dirty="0"/>
              <a:t>)</a:t>
            </a:r>
          </a:p>
          <a:p>
            <a:pPr lvl="1" defTabSz="914400" eaLnBrk="1" hangingPunct="1">
              <a:buFont typeface="Wingdings" panose="05000000000000000000" pitchFamily="2" charset="2"/>
              <a:buChar char="Ø"/>
              <a:defRPr/>
            </a:pPr>
            <a:r>
              <a:rPr lang="fi-FI" dirty="0"/>
              <a:t>Voidaan nykyisin tehdä mistä maasta tahansa ja milloin tahansa </a:t>
            </a:r>
          </a:p>
          <a:p>
            <a:pPr marL="457200" indent="-457200" defTabSz="914400" eaLnBrk="1" hangingPunct="1">
              <a:buFont typeface="+mj-lt"/>
              <a:buAutoNum type="alphaLcParenR" startAt="4"/>
              <a:defRPr/>
            </a:pPr>
            <a:r>
              <a:rPr lang="fi-FI" dirty="0" smtClean="0"/>
              <a:t>Milloin </a:t>
            </a:r>
            <a:r>
              <a:rPr lang="fi-FI" dirty="0"/>
              <a:t>työntekijä on tavoitettavissa ja mistä </a:t>
            </a:r>
            <a:r>
              <a:rPr lang="fi-FI" dirty="0" smtClean="0"/>
              <a:t>numerosta / </a:t>
            </a:r>
            <a:r>
              <a:rPr lang="fi-FI" dirty="0" err="1" smtClean="0"/>
              <a:t>sposoite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311681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Kn kalvopohja">
  <a:themeElements>
    <a:clrScheme name="EKn kalvopohja 1">
      <a:dk1>
        <a:srgbClr val="000000"/>
      </a:dk1>
      <a:lt1>
        <a:srgbClr val="FFFFFF"/>
      </a:lt1>
      <a:dk2>
        <a:srgbClr val="2D338E"/>
      </a:dk2>
      <a:lt2>
        <a:srgbClr val="AF8970"/>
      </a:lt2>
      <a:accent1>
        <a:srgbClr val="DD5900"/>
      </a:accent1>
      <a:accent2>
        <a:srgbClr val="BAC405"/>
      </a:accent2>
      <a:accent3>
        <a:srgbClr val="FFFFFF"/>
      </a:accent3>
      <a:accent4>
        <a:srgbClr val="000000"/>
      </a:accent4>
      <a:accent5>
        <a:srgbClr val="EBB5AA"/>
      </a:accent5>
      <a:accent6>
        <a:srgbClr val="A8B104"/>
      </a:accent6>
      <a:hlink>
        <a:srgbClr val="0091C9"/>
      </a:hlink>
      <a:folHlink>
        <a:srgbClr val="D10056"/>
      </a:folHlink>
    </a:clrScheme>
    <a:fontScheme name="EKn kalvopohj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Kn kalvopohja 1">
        <a:dk1>
          <a:srgbClr val="000000"/>
        </a:dk1>
        <a:lt1>
          <a:srgbClr val="FFFFFF"/>
        </a:lt1>
        <a:dk2>
          <a:srgbClr val="2D338E"/>
        </a:dk2>
        <a:lt2>
          <a:srgbClr val="AF8970"/>
        </a:lt2>
        <a:accent1>
          <a:srgbClr val="DD5900"/>
        </a:accent1>
        <a:accent2>
          <a:srgbClr val="BAC405"/>
        </a:accent2>
        <a:accent3>
          <a:srgbClr val="FFFFFF"/>
        </a:accent3>
        <a:accent4>
          <a:srgbClr val="000000"/>
        </a:accent4>
        <a:accent5>
          <a:srgbClr val="EBB5AA"/>
        </a:accent5>
        <a:accent6>
          <a:srgbClr val="A8B104"/>
        </a:accent6>
        <a:hlink>
          <a:srgbClr val="0091C9"/>
        </a:hlink>
        <a:folHlink>
          <a:srgbClr val="D1005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n kalvopohja 2">
        <a:dk1>
          <a:srgbClr val="000000"/>
        </a:dk1>
        <a:lt1>
          <a:srgbClr val="FFFFFF"/>
        </a:lt1>
        <a:dk2>
          <a:srgbClr val="2D338E"/>
        </a:dk2>
        <a:lt2>
          <a:srgbClr val="A8CEE2"/>
        </a:lt2>
        <a:accent1>
          <a:srgbClr val="2D338E"/>
        </a:accent1>
        <a:accent2>
          <a:srgbClr val="DD5900"/>
        </a:accent2>
        <a:accent3>
          <a:srgbClr val="FFFFFF"/>
        </a:accent3>
        <a:accent4>
          <a:srgbClr val="000000"/>
        </a:accent4>
        <a:accent5>
          <a:srgbClr val="ADADC6"/>
        </a:accent5>
        <a:accent6>
          <a:srgbClr val="C85000"/>
        </a:accent6>
        <a:hlink>
          <a:srgbClr val="BAC405"/>
        </a:hlink>
        <a:folHlink>
          <a:srgbClr val="8E23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n kalvopohja 3">
        <a:dk1>
          <a:srgbClr val="000000"/>
        </a:dk1>
        <a:lt1>
          <a:srgbClr val="FFFFFF"/>
        </a:lt1>
        <a:dk2>
          <a:srgbClr val="2D338E"/>
        </a:dk2>
        <a:lt2>
          <a:srgbClr val="9E7C0A"/>
        </a:lt2>
        <a:accent1>
          <a:srgbClr val="8E2344"/>
        </a:accent1>
        <a:accent2>
          <a:srgbClr val="BAC405"/>
        </a:accent2>
        <a:accent3>
          <a:srgbClr val="FFFFFF"/>
        </a:accent3>
        <a:accent4>
          <a:srgbClr val="000000"/>
        </a:accent4>
        <a:accent5>
          <a:srgbClr val="C6ACB0"/>
        </a:accent5>
        <a:accent6>
          <a:srgbClr val="A8B104"/>
        </a:accent6>
        <a:hlink>
          <a:srgbClr val="DD5900"/>
        </a:hlink>
        <a:folHlink>
          <a:srgbClr val="A8CEE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n kalvopohja 4">
        <a:dk1>
          <a:srgbClr val="000000"/>
        </a:dk1>
        <a:lt1>
          <a:srgbClr val="FFFFFF"/>
        </a:lt1>
        <a:dk2>
          <a:srgbClr val="2D338E"/>
        </a:dk2>
        <a:lt2>
          <a:srgbClr val="9E7C0A"/>
        </a:lt2>
        <a:accent1>
          <a:srgbClr val="BAC405"/>
        </a:accent1>
        <a:accent2>
          <a:srgbClr val="DD5900"/>
        </a:accent2>
        <a:accent3>
          <a:srgbClr val="FFFFFF"/>
        </a:accent3>
        <a:accent4>
          <a:srgbClr val="000000"/>
        </a:accent4>
        <a:accent5>
          <a:srgbClr val="D9DEAA"/>
        </a:accent5>
        <a:accent6>
          <a:srgbClr val="C85000"/>
        </a:accent6>
        <a:hlink>
          <a:srgbClr val="8E2344"/>
        </a:hlink>
        <a:folHlink>
          <a:srgbClr val="A8CEE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n kalvopohja 5">
        <a:dk1>
          <a:srgbClr val="000000"/>
        </a:dk1>
        <a:lt1>
          <a:srgbClr val="FFFFFF"/>
        </a:lt1>
        <a:dk2>
          <a:srgbClr val="2D338E"/>
        </a:dk2>
        <a:lt2>
          <a:srgbClr val="BAC405"/>
        </a:lt2>
        <a:accent1>
          <a:srgbClr val="D10056"/>
        </a:accent1>
        <a:accent2>
          <a:srgbClr val="AF8970"/>
        </a:accent2>
        <a:accent3>
          <a:srgbClr val="FFFFFF"/>
        </a:accent3>
        <a:accent4>
          <a:srgbClr val="000000"/>
        </a:accent4>
        <a:accent5>
          <a:srgbClr val="E5AAB4"/>
        </a:accent5>
        <a:accent6>
          <a:srgbClr val="9E7C65"/>
        </a:accent6>
        <a:hlink>
          <a:srgbClr val="A8CEE2"/>
        </a:hlink>
        <a:folHlink>
          <a:srgbClr val="0091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n kalvopohja 6">
        <a:dk1>
          <a:srgbClr val="000000"/>
        </a:dk1>
        <a:lt1>
          <a:srgbClr val="FFFFFF"/>
        </a:lt1>
        <a:dk2>
          <a:srgbClr val="2D338E"/>
        </a:dk2>
        <a:lt2>
          <a:srgbClr val="A8CEE2"/>
        </a:lt2>
        <a:accent1>
          <a:srgbClr val="00B2AA"/>
        </a:accent1>
        <a:accent2>
          <a:srgbClr val="D10056"/>
        </a:accent2>
        <a:accent3>
          <a:srgbClr val="FFFFFF"/>
        </a:accent3>
        <a:accent4>
          <a:srgbClr val="000000"/>
        </a:accent4>
        <a:accent5>
          <a:srgbClr val="AAD5D2"/>
        </a:accent5>
        <a:accent6>
          <a:srgbClr val="BD004D"/>
        </a:accent6>
        <a:hlink>
          <a:srgbClr val="8C914F"/>
        </a:hlink>
        <a:folHlink>
          <a:srgbClr val="DD5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n kalvopohja 7">
        <a:dk1>
          <a:srgbClr val="000000"/>
        </a:dk1>
        <a:lt1>
          <a:srgbClr val="FFFFFF"/>
        </a:lt1>
        <a:dk2>
          <a:srgbClr val="2D338E"/>
        </a:dk2>
        <a:lt2>
          <a:srgbClr val="A8CEE2"/>
        </a:lt2>
        <a:accent1>
          <a:srgbClr val="AF8970"/>
        </a:accent1>
        <a:accent2>
          <a:srgbClr val="D10056"/>
        </a:accent2>
        <a:accent3>
          <a:srgbClr val="FFFFFF"/>
        </a:accent3>
        <a:accent4>
          <a:srgbClr val="000000"/>
        </a:accent4>
        <a:accent5>
          <a:srgbClr val="D4C4BB"/>
        </a:accent5>
        <a:accent6>
          <a:srgbClr val="BD004D"/>
        </a:accent6>
        <a:hlink>
          <a:srgbClr val="8C914F"/>
        </a:hlink>
        <a:folHlink>
          <a:srgbClr val="8E23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n kalvopohja 8">
        <a:dk1>
          <a:srgbClr val="000000"/>
        </a:dk1>
        <a:lt1>
          <a:srgbClr val="FFFFFF"/>
        </a:lt1>
        <a:dk2>
          <a:srgbClr val="2D338E"/>
        </a:dk2>
        <a:lt2>
          <a:srgbClr val="A8CEE2"/>
        </a:lt2>
        <a:accent1>
          <a:srgbClr val="8C914F"/>
        </a:accent1>
        <a:accent2>
          <a:srgbClr val="8E2344"/>
        </a:accent2>
        <a:accent3>
          <a:srgbClr val="FFFFFF"/>
        </a:accent3>
        <a:accent4>
          <a:srgbClr val="000000"/>
        </a:accent4>
        <a:accent5>
          <a:srgbClr val="C5C7B2"/>
        </a:accent5>
        <a:accent6>
          <a:srgbClr val="801F3D"/>
        </a:accent6>
        <a:hlink>
          <a:srgbClr val="00B2AA"/>
        </a:hlink>
        <a:folHlink>
          <a:srgbClr val="D1005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n kalvopohja 9">
        <a:dk1>
          <a:srgbClr val="000000"/>
        </a:dk1>
        <a:lt1>
          <a:srgbClr val="FFFFFF"/>
        </a:lt1>
        <a:dk2>
          <a:srgbClr val="2D338E"/>
        </a:dk2>
        <a:lt2>
          <a:srgbClr val="8C914F"/>
        </a:lt2>
        <a:accent1>
          <a:srgbClr val="9E7C0A"/>
        </a:accent1>
        <a:accent2>
          <a:srgbClr val="8E2344"/>
        </a:accent2>
        <a:accent3>
          <a:srgbClr val="FFFFFF"/>
        </a:accent3>
        <a:accent4>
          <a:srgbClr val="000000"/>
        </a:accent4>
        <a:accent5>
          <a:srgbClr val="CCBFAA"/>
        </a:accent5>
        <a:accent6>
          <a:srgbClr val="801F3D"/>
        </a:accent6>
        <a:hlink>
          <a:srgbClr val="A8CEE2"/>
        </a:hlink>
        <a:folHlink>
          <a:srgbClr val="D1005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n kalvopohja 10">
        <a:dk1>
          <a:srgbClr val="000000"/>
        </a:dk1>
        <a:lt1>
          <a:srgbClr val="FFFFFF"/>
        </a:lt1>
        <a:dk2>
          <a:srgbClr val="2D338E"/>
        </a:dk2>
        <a:lt2>
          <a:srgbClr val="AF8970"/>
        </a:lt2>
        <a:accent1>
          <a:srgbClr val="A8CEE2"/>
        </a:accent1>
        <a:accent2>
          <a:srgbClr val="E28C05"/>
        </a:accent2>
        <a:accent3>
          <a:srgbClr val="FFFFFF"/>
        </a:accent3>
        <a:accent4>
          <a:srgbClr val="000000"/>
        </a:accent4>
        <a:accent5>
          <a:srgbClr val="D1E3EE"/>
        </a:accent5>
        <a:accent6>
          <a:srgbClr val="CD7E04"/>
        </a:accent6>
        <a:hlink>
          <a:srgbClr val="8E2344"/>
        </a:hlink>
        <a:folHlink>
          <a:srgbClr val="BAC4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n kalvopohja 11">
        <a:dk1>
          <a:srgbClr val="000000"/>
        </a:dk1>
        <a:lt1>
          <a:srgbClr val="FFFFFF"/>
        </a:lt1>
        <a:dk2>
          <a:srgbClr val="2D338E"/>
        </a:dk2>
        <a:lt2>
          <a:srgbClr val="AF8970"/>
        </a:lt2>
        <a:accent1>
          <a:srgbClr val="E28C05"/>
        </a:accent1>
        <a:accent2>
          <a:srgbClr val="A8CEE2"/>
        </a:accent2>
        <a:accent3>
          <a:srgbClr val="FFFFFF"/>
        </a:accent3>
        <a:accent4>
          <a:srgbClr val="000000"/>
        </a:accent4>
        <a:accent5>
          <a:srgbClr val="EEC5AA"/>
        </a:accent5>
        <a:accent6>
          <a:srgbClr val="98BACD"/>
        </a:accent6>
        <a:hlink>
          <a:srgbClr val="D10056"/>
        </a:hlink>
        <a:folHlink>
          <a:srgbClr val="BAC4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n kalvopohja 12">
        <a:dk1>
          <a:srgbClr val="000000"/>
        </a:dk1>
        <a:lt1>
          <a:srgbClr val="FFFFFF"/>
        </a:lt1>
        <a:dk2>
          <a:srgbClr val="2D338E"/>
        </a:dk2>
        <a:lt2>
          <a:srgbClr val="AF8970"/>
        </a:lt2>
        <a:accent1>
          <a:srgbClr val="00B2AA"/>
        </a:accent1>
        <a:accent2>
          <a:srgbClr val="A8CEE2"/>
        </a:accent2>
        <a:accent3>
          <a:srgbClr val="FFFFFF"/>
        </a:accent3>
        <a:accent4>
          <a:srgbClr val="000000"/>
        </a:accent4>
        <a:accent5>
          <a:srgbClr val="AAD5D2"/>
        </a:accent5>
        <a:accent6>
          <a:srgbClr val="98BACD"/>
        </a:accent6>
        <a:hlink>
          <a:srgbClr val="0091C9"/>
        </a:hlink>
        <a:folHlink>
          <a:srgbClr val="8E234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16883</TotalTime>
  <Words>2706</Words>
  <Application>Microsoft Macintosh PowerPoint</Application>
  <PresentationFormat>Näytössä katseltava diaesitys (4:3)</PresentationFormat>
  <Paragraphs>543</Paragraphs>
  <Slides>37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37</vt:i4>
      </vt:variant>
    </vt:vector>
  </HeadingPairs>
  <TitlesOfParts>
    <vt:vector size="38" baseType="lpstr">
      <vt:lpstr>EKn kalvopohja</vt:lpstr>
      <vt:lpstr>Työkyvyttömyys loman alkaessa ja aikana</vt:lpstr>
      <vt:lpstr>Työkyvyttömyys vuosiloman alkaessa tai aikana</vt:lpstr>
      <vt:lpstr>Lakisääteisten lomapäivien kirjaaminen</vt:lpstr>
      <vt:lpstr>Työkyvyttömyys ja vuosiloma</vt:lpstr>
      <vt:lpstr>Päihtymys - Sairausajan palkka (TT:2012-59)</vt:lpstr>
      <vt:lpstr>Alkoholin väärinkäyttö – sairausajan palkka (TT:2008-61)</vt:lpstr>
      <vt:lpstr>Haimatulehdus loma aikana – sairausajan palkka (TT:2005-59) </vt:lpstr>
      <vt:lpstr>Pyyntö loman siirtämiseksi</vt:lpstr>
      <vt:lpstr>Millainen ohjeistus työnantajan tulisi antaa? </vt:lpstr>
      <vt:lpstr>Terveydentilaa koskevien tietojen käsittely  - Laki yksityisyyden suojasta työelämässä 5 §</vt:lpstr>
      <vt:lpstr>Työkyvyttömyys osoitetaan lääkärintodistuksella</vt:lpstr>
      <vt:lpstr>Sairauden vuoksi siirretty loma </vt:lpstr>
      <vt:lpstr>Lomapalkan muuttaminen sairausajan palkaksi </vt:lpstr>
      <vt:lpstr>LOMAPALKAN LASKENTA TYÖAJAN TAI PALKKAUSTAVAN MUUTTUESSA</vt:lpstr>
      <vt:lpstr>Lomapalkan laskentasäännön valinta</vt:lpstr>
      <vt:lpstr>Lomapalkan laskenta työajan muutostilanteissa</vt:lpstr>
      <vt:lpstr>Kuukausipalkkaan perustuva vuosilomapalkka</vt:lpstr>
      <vt:lpstr>Kuukausipalkkaisen lomapalkan laskentasäännöt</vt:lpstr>
      <vt:lpstr>Työaikamuutokset, joita muutos koskee</vt:lpstr>
      <vt:lpstr>Missä tilanteissa lakimuutosta ei sovelleta</vt:lpstr>
      <vt:lpstr>Esimerkki. Osittainen hoitovapaa ja lomapalkka</vt:lpstr>
      <vt:lpstr>Esimerkki. Osa-aikaeläke ja lomapalkka</vt:lpstr>
      <vt:lpstr>Esimerkki. Kuukausipalkkaisen lomakorvaus</vt:lpstr>
      <vt:lpstr>Prosenttiperusteisen lomapalkan laskenta</vt:lpstr>
      <vt:lpstr>Prosenttiperusteinen lomapalkka</vt:lpstr>
      <vt:lpstr>Prosenttiperusteisen lomapalkan laskentaperuste</vt:lpstr>
      <vt:lpstr>1. Työssäolon ajalta maksettu palkkasumma</vt:lpstr>
      <vt:lpstr>2. Poissaoloajoilta maksetut palkat</vt:lpstr>
      <vt:lpstr>3. Laskennallinen palkka poissaoloajalta</vt:lpstr>
      <vt:lpstr>Toteutumatta jääneet työpäivät ja työtunnit</vt:lpstr>
      <vt:lpstr>Esimerkki. Laskennallinen palkka, kun tuntipalkkainen äitiys- ja vanhempainvapaalla</vt:lpstr>
      <vt:lpstr>Esimerkki. Kuukausipalkkainen perhevapailla</vt:lpstr>
      <vt:lpstr>Esimerkki jatkuu. Heinäkuun lomapalkan laskenta</vt:lpstr>
      <vt:lpstr>Esimerkki. Kokoaikainen siirtyy osa-aikaeläkkeelle</vt:lpstr>
      <vt:lpstr>Esimerkki. Kokoaikainen siirtyy osa-aikaeläkkeelle</vt:lpstr>
      <vt:lpstr>Esimerkki. Osittaiselta hoitovapaalta kokoaikatyöhön</vt:lpstr>
      <vt:lpstr>Lomakorvaus työsuhteen päättyessä (VL 17 §)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Työaikapankki</dc:title>
  <dc:creator>Antti Kondelin</dc:creator>
  <cp:lastModifiedBy>Mikko Ahtola</cp:lastModifiedBy>
  <cp:revision>894</cp:revision>
  <cp:lastPrinted>2003-10-23T08:10:46Z</cp:lastPrinted>
  <dcterms:created xsi:type="dcterms:W3CDTF">2003-10-08T09:34:41Z</dcterms:created>
  <dcterms:modified xsi:type="dcterms:W3CDTF">2014-01-30T07:22:51Z</dcterms:modified>
</cp:coreProperties>
</file>